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74" r:id="rId5"/>
    <p:sldId id="272" r:id="rId6"/>
    <p:sldId id="275" r:id="rId7"/>
    <p:sldId id="273" r:id="rId8"/>
    <p:sldId id="276" r:id="rId9"/>
    <p:sldId id="268" r:id="rId10"/>
  </p:sldIdLst>
  <p:sldSz cx="7556500" cy="10693400"/>
  <p:notesSz cx="7104063" cy="10234613"/>
  <p:embeddedFontLst>
    <p:embeddedFont>
      <p:font typeface="Lato" panose="020F0502020204030203" pitchFamily="34" charset="0"/>
      <p:regular r:id="rId11"/>
      <p:bold r:id="rId12"/>
      <p:italic r:id="rId13"/>
      <p:boldItalic r:id="rId14"/>
    </p:embeddedFont>
    <p:embeddedFont>
      <p:font typeface="Verdana" panose="020B060403050404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2F2A99-338A-D7DF-61B4-6D83F4A842F6}" v="56" dt="2025-09-12T14:10:48.133"/>
    <p1510:client id="{3F19345A-7BB3-0806-9583-3215268603EC}" v="291" dt="2025-09-11T22:55:50.4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50" autoAdjust="0"/>
    <p:restoredTop sz="94507" autoAdjust="0"/>
  </p:normalViewPr>
  <p:slideViewPr>
    <p:cSldViewPr>
      <p:cViewPr>
        <p:scale>
          <a:sx n="126" d="100"/>
          <a:sy n="126" d="100"/>
        </p:scale>
        <p:origin x="677" y="-36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ver HTeco" userId="S::comercial_htecosolutions.com#ext#@confortoengenharia.onmicrosoft.com::d4606996-c944-42c5-84a3-c4782806d10f" providerId="AD" clId="Web-{3F19345A-7BB3-0806-9583-3215268603EC}"/>
    <pc:docChg chg="addSld delSld modSld">
      <pc:chgData name="Oliver HTeco" userId="S::comercial_htecosolutions.com#ext#@confortoengenharia.onmicrosoft.com::d4606996-c944-42c5-84a3-c4782806d10f" providerId="AD" clId="Web-{3F19345A-7BB3-0806-9583-3215268603EC}" dt="2025-09-11T22:55:50.411" v="178" actId="1076"/>
      <pc:docMkLst>
        <pc:docMk/>
      </pc:docMkLst>
      <pc:sldChg chg="addSp delSp modSp">
        <pc:chgData name="Oliver HTeco" userId="S::comercial_htecosolutions.com#ext#@confortoengenharia.onmicrosoft.com::d4606996-c944-42c5-84a3-c4782806d10f" providerId="AD" clId="Web-{3F19345A-7BB3-0806-9583-3215268603EC}" dt="2025-09-11T22:55:07.177" v="170"/>
        <pc:sldMkLst>
          <pc:docMk/>
          <pc:sldMk cId="889542370" sldId="268"/>
        </pc:sldMkLst>
        <pc:spChg chg="add del">
          <ac:chgData name="Oliver HTeco" userId="S::comercial_htecosolutions.com#ext#@confortoengenharia.onmicrosoft.com::d4606996-c944-42c5-84a3-c4782806d10f" providerId="AD" clId="Web-{3F19345A-7BB3-0806-9583-3215268603EC}" dt="2025-09-11T22:55:07.177" v="170"/>
          <ac:spMkLst>
            <pc:docMk/>
            <pc:sldMk cId="889542370" sldId="268"/>
            <ac:spMk id="5" creationId="{D8DC8C9C-5F26-7833-4653-8C1DE466B1A6}"/>
          </ac:spMkLst>
        </pc:spChg>
        <pc:spChg chg="add del">
          <ac:chgData name="Oliver HTeco" userId="S::comercial_htecosolutions.com#ext#@confortoengenharia.onmicrosoft.com::d4606996-c944-42c5-84a3-c4782806d10f" providerId="AD" clId="Web-{3F19345A-7BB3-0806-9583-3215268603EC}" dt="2025-09-11T21:49:35.813" v="89"/>
          <ac:spMkLst>
            <pc:docMk/>
            <pc:sldMk cId="889542370" sldId="268"/>
            <ac:spMk id="5" creationId="{DAF7F87E-09B3-89CA-E5EE-D9EC8FDC7791}"/>
          </ac:spMkLst>
        </pc:spChg>
        <pc:spChg chg="add mod">
          <ac:chgData name="Oliver HTeco" userId="S::comercial_htecosolutions.com#ext#@confortoengenharia.onmicrosoft.com::d4606996-c944-42c5-84a3-c4782806d10f" providerId="AD" clId="Web-{3F19345A-7BB3-0806-9583-3215268603EC}" dt="2025-09-11T22:53:59.129" v="160" actId="1076"/>
          <ac:spMkLst>
            <pc:docMk/>
            <pc:sldMk cId="889542370" sldId="268"/>
            <ac:spMk id="11" creationId="{E50131DC-0C1C-EFBA-66FE-06C6931E2E4B}"/>
          </ac:spMkLst>
        </pc:spChg>
        <pc:picChg chg="mod">
          <ac:chgData name="Oliver HTeco" userId="S::comercial_htecosolutions.com#ext#@confortoengenharia.onmicrosoft.com::d4606996-c944-42c5-84a3-c4782806d10f" providerId="AD" clId="Web-{3F19345A-7BB3-0806-9583-3215268603EC}" dt="2025-09-11T21:53:52.067" v="116" actId="1076"/>
          <ac:picMkLst>
            <pc:docMk/>
            <pc:sldMk cId="889542370" sldId="268"/>
            <ac:picMk id="8" creationId="{07A9E17E-7B96-B4D9-5FDF-D6D70A0BBA04}"/>
          </ac:picMkLst>
        </pc:picChg>
        <pc:picChg chg="mod">
          <ac:chgData name="Oliver HTeco" userId="S::comercial_htecosolutions.com#ext#@confortoengenharia.onmicrosoft.com::d4606996-c944-42c5-84a3-c4782806d10f" providerId="AD" clId="Web-{3F19345A-7BB3-0806-9583-3215268603EC}" dt="2025-09-11T21:53:50.052" v="115" actId="1076"/>
          <ac:picMkLst>
            <pc:docMk/>
            <pc:sldMk cId="889542370" sldId="268"/>
            <ac:picMk id="12" creationId="{AA5CED43-D5EB-2AC4-27B2-37E2DF956016}"/>
          </ac:picMkLst>
        </pc:picChg>
      </pc:sldChg>
      <pc:sldChg chg="addSp delSp modSp">
        <pc:chgData name="Oliver HTeco" userId="S::comercial_htecosolutions.com#ext#@confortoengenharia.onmicrosoft.com::d4606996-c944-42c5-84a3-c4782806d10f" providerId="AD" clId="Web-{3F19345A-7BB3-0806-9583-3215268603EC}" dt="2025-09-11T22:54:51.020" v="168" actId="1076"/>
        <pc:sldMkLst>
          <pc:docMk/>
          <pc:sldMk cId="599797334" sldId="272"/>
        </pc:sldMkLst>
        <pc:spChg chg="mod">
          <ac:chgData name="Oliver HTeco" userId="S::comercial_htecosolutions.com#ext#@confortoengenharia.onmicrosoft.com::d4606996-c944-42c5-84a3-c4782806d10f" providerId="AD" clId="Web-{3F19345A-7BB3-0806-9583-3215268603EC}" dt="2025-09-11T22:54:50.958" v="167" actId="1076"/>
          <ac:spMkLst>
            <pc:docMk/>
            <pc:sldMk cId="599797334" sldId="272"/>
            <ac:spMk id="5" creationId="{2CD81736-E4C9-735E-B453-6A5751796B51}"/>
          </ac:spMkLst>
        </pc:spChg>
        <pc:spChg chg="add del mod">
          <ac:chgData name="Oliver HTeco" userId="S::comercial_htecosolutions.com#ext#@confortoengenharia.onmicrosoft.com::d4606996-c944-42c5-84a3-c4782806d10f" providerId="AD" clId="Web-{3F19345A-7BB3-0806-9583-3215268603EC}" dt="2025-09-11T22:54:36.817" v="164"/>
          <ac:spMkLst>
            <pc:docMk/>
            <pc:sldMk cId="599797334" sldId="272"/>
            <ac:spMk id="8" creationId="{FEDF1890-D8F2-1B6A-8E74-0830ADD0CC5E}"/>
          </ac:spMkLst>
        </pc:spChg>
        <pc:spChg chg="add del">
          <ac:chgData name="Oliver HTeco" userId="S::comercial_htecosolutions.com#ext#@confortoengenharia.onmicrosoft.com::d4606996-c944-42c5-84a3-c4782806d10f" providerId="AD" clId="Web-{3F19345A-7BB3-0806-9583-3215268603EC}" dt="2025-09-11T21:49:57.423" v="91"/>
          <ac:spMkLst>
            <pc:docMk/>
            <pc:sldMk cId="599797334" sldId="272"/>
            <ac:spMk id="9" creationId="{9C032C75-A8A2-2764-62B7-EC9FD5266A43}"/>
          </ac:spMkLst>
        </pc:spChg>
        <pc:spChg chg="add del mod">
          <ac:chgData name="Oliver HTeco" userId="S::comercial_htecosolutions.com#ext#@confortoengenharia.onmicrosoft.com::d4606996-c944-42c5-84a3-c4782806d10f" providerId="AD" clId="Web-{3F19345A-7BB3-0806-9583-3215268603EC}" dt="2025-09-11T22:54:32.458" v="163"/>
          <ac:spMkLst>
            <pc:docMk/>
            <pc:sldMk cId="599797334" sldId="272"/>
            <ac:spMk id="9" creationId="{BF33F015-8260-3D67-9ADD-B4FB78DA9DD2}"/>
          </ac:spMkLst>
        </pc:spChg>
        <pc:spChg chg="add">
          <ac:chgData name="Oliver HTeco" userId="S::comercial_htecosolutions.com#ext#@confortoengenharia.onmicrosoft.com::d4606996-c944-42c5-84a3-c4782806d10f" providerId="AD" clId="Web-{3F19345A-7BB3-0806-9583-3215268603EC}" dt="2025-09-11T22:54:37.661" v="165"/>
          <ac:spMkLst>
            <pc:docMk/>
            <pc:sldMk cId="599797334" sldId="272"/>
            <ac:spMk id="11" creationId="{BF33F015-8260-3D67-9ADD-B4FB78DA9DD2}"/>
          </ac:spMkLst>
        </pc:spChg>
        <pc:grpChg chg="mod">
          <ac:chgData name="Oliver HTeco" userId="S::comercial_htecosolutions.com#ext#@confortoengenharia.onmicrosoft.com::d4606996-c944-42c5-84a3-c4782806d10f" providerId="AD" clId="Web-{3F19345A-7BB3-0806-9583-3215268603EC}" dt="2025-09-11T21:48:53.641" v="83" actId="1076"/>
          <ac:grpSpMkLst>
            <pc:docMk/>
            <pc:sldMk cId="599797334" sldId="272"/>
            <ac:grpSpMk id="6" creationId="{4B00F0D0-BA0B-04CD-4FDD-A5B0872115EE}"/>
          </ac:grpSpMkLst>
        </pc:grpChg>
        <pc:picChg chg="mod">
          <ac:chgData name="Oliver HTeco" userId="S::comercial_htecosolutions.com#ext#@confortoengenharia.onmicrosoft.com::d4606996-c944-42c5-84a3-c4782806d10f" providerId="AD" clId="Web-{3F19345A-7BB3-0806-9583-3215268603EC}" dt="2025-09-11T22:54:51.020" v="168" actId="1076"/>
          <ac:picMkLst>
            <pc:docMk/>
            <pc:sldMk cId="599797334" sldId="272"/>
            <ac:picMk id="18" creationId="{5D34FE6B-F0E7-A4DA-3D5D-EF3C130E842A}"/>
          </ac:picMkLst>
        </pc:picChg>
      </pc:sldChg>
      <pc:sldChg chg="addSp delSp modSp add del">
        <pc:chgData name="Oliver HTeco" userId="S::comercial_htecosolutions.com#ext#@confortoengenharia.onmicrosoft.com::d4606996-c944-42c5-84a3-c4782806d10f" providerId="AD" clId="Web-{3F19345A-7BB3-0806-9583-3215268603EC}" dt="2025-09-11T22:55:50.411" v="178" actId="1076"/>
        <pc:sldMkLst>
          <pc:docMk/>
          <pc:sldMk cId="850203421" sldId="273"/>
        </pc:sldMkLst>
        <pc:spChg chg="mod">
          <ac:chgData name="Oliver HTeco" userId="S::comercial_htecosolutions.com#ext#@confortoengenharia.onmicrosoft.com::d4606996-c944-42c5-84a3-c4782806d10f" providerId="AD" clId="Web-{3F19345A-7BB3-0806-9583-3215268603EC}" dt="2025-09-11T22:55:50.411" v="178" actId="1076"/>
          <ac:spMkLst>
            <pc:docMk/>
            <pc:sldMk cId="850203421" sldId="273"/>
            <ac:spMk id="4" creationId="{0601B970-3856-AE2B-BAF0-52F15E57A261}"/>
          </ac:spMkLst>
        </pc:spChg>
        <pc:spChg chg="add del mod">
          <ac:chgData name="Oliver HTeco" userId="S::comercial_htecosolutions.com#ext#@confortoengenharia.onmicrosoft.com::d4606996-c944-42c5-84a3-c4782806d10f" providerId="AD" clId="Web-{3F19345A-7BB3-0806-9583-3215268603EC}" dt="2025-09-11T22:55:40.411" v="175"/>
          <ac:spMkLst>
            <pc:docMk/>
            <pc:sldMk cId="850203421" sldId="273"/>
            <ac:spMk id="8" creationId="{F8C21E73-983D-3E66-81D9-C34F475894C2}"/>
          </ac:spMkLst>
        </pc:spChg>
        <pc:spChg chg="add del mod">
          <ac:chgData name="Oliver HTeco" userId="S::comercial_htecosolutions.com#ext#@confortoengenharia.onmicrosoft.com::d4606996-c944-42c5-84a3-c4782806d10f" providerId="AD" clId="Web-{3F19345A-7BB3-0806-9583-3215268603EC}" dt="2025-09-11T22:55:35.208" v="174"/>
          <ac:spMkLst>
            <pc:docMk/>
            <pc:sldMk cId="850203421" sldId="273"/>
            <ac:spMk id="9" creationId="{38592399-6D14-5E28-1150-A5A367C5728D}"/>
          </ac:spMkLst>
        </pc:spChg>
        <pc:spChg chg="add">
          <ac:chgData name="Oliver HTeco" userId="S::comercial_htecosolutions.com#ext#@confortoengenharia.onmicrosoft.com::d4606996-c944-42c5-84a3-c4782806d10f" providerId="AD" clId="Web-{3F19345A-7BB3-0806-9583-3215268603EC}" dt="2025-09-11T22:55:40.927" v="176"/>
          <ac:spMkLst>
            <pc:docMk/>
            <pc:sldMk cId="850203421" sldId="273"/>
            <ac:spMk id="11" creationId="{38592399-6D14-5E28-1150-A5A367C5728D}"/>
          </ac:spMkLst>
        </pc:spChg>
        <pc:picChg chg="mod">
          <ac:chgData name="Oliver HTeco" userId="S::comercial_htecosolutions.com#ext#@confortoengenharia.onmicrosoft.com::d4606996-c944-42c5-84a3-c4782806d10f" providerId="AD" clId="Web-{3F19345A-7BB3-0806-9583-3215268603EC}" dt="2025-09-11T22:55:50.396" v="177" actId="1076"/>
          <ac:picMkLst>
            <pc:docMk/>
            <pc:sldMk cId="850203421" sldId="273"/>
            <ac:picMk id="12" creationId="{1B7F91BE-09F4-762B-C9B3-C93F9393B18E}"/>
          </ac:picMkLst>
        </pc:picChg>
      </pc:sldChg>
      <pc:sldChg chg="add del replId">
        <pc:chgData name="Oliver HTeco" userId="S::comercial_htecosolutions.com#ext#@confortoengenharia.onmicrosoft.com::d4606996-c944-42c5-84a3-c4782806d10f" providerId="AD" clId="Web-{3F19345A-7BB3-0806-9583-3215268603EC}" dt="2025-09-11T21:50:20.220" v="94"/>
        <pc:sldMkLst>
          <pc:docMk/>
          <pc:sldMk cId="1949652416" sldId="277"/>
        </pc:sldMkLst>
      </pc:sldChg>
    </pc:docChg>
  </pc:docChgLst>
  <pc:docChgLst>
    <pc:chgData name="Roberto Heating | CONFORTO" userId="7eed186d-9ce6-4f4c-af4f-828644183bf8" providerId="ADAL" clId="{4E81F3E6-D272-4575-9396-5460D86AE134}"/>
    <pc:docChg chg="undo custSel modSld">
      <pc:chgData name="Roberto Heating | CONFORTO" userId="7eed186d-9ce6-4f4c-af4f-828644183bf8" providerId="ADAL" clId="{4E81F3E6-D272-4575-9396-5460D86AE134}" dt="2025-09-12T15:06:09.907" v="325" actId="20577"/>
      <pc:docMkLst>
        <pc:docMk/>
      </pc:docMkLst>
      <pc:sldChg chg="addSp modSp mod">
        <pc:chgData name="Roberto Heating | CONFORTO" userId="7eed186d-9ce6-4f4c-af4f-828644183bf8" providerId="ADAL" clId="{4E81F3E6-D272-4575-9396-5460D86AE134}" dt="2025-09-12T15:02:24.500" v="288" actId="1037"/>
        <pc:sldMkLst>
          <pc:docMk/>
          <pc:sldMk cId="889542370" sldId="268"/>
        </pc:sldMkLst>
        <pc:picChg chg="add mod">
          <ac:chgData name="Roberto Heating | CONFORTO" userId="7eed186d-9ce6-4f4c-af4f-828644183bf8" providerId="ADAL" clId="{4E81F3E6-D272-4575-9396-5460D86AE134}" dt="2025-09-12T15:02:24.500" v="288" actId="1037"/>
          <ac:picMkLst>
            <pc:docMk/>
            <pc:sldMk cId="889542370" sldId="268"/>
            <ac:picMk id="4" creationId="{C9794F6B-F2AA-EA79-8C12-A488608FDB63}"/>
          </ac:picMkLst>
        </pc:picChg>
      </pc:sldChg>
      <pc:sldChg chg="addSp modSp mod">
        <pc:chgData name="Roberto Heating | CONFORTO" userId="7eed186d-9ce6-4f4c-af4f-828644183bf8" providerId="ADAL" clId="{4E81F3E6-D272-4575-9396-5460D86AE134}" dt="2025-09-12T15:03:21.108" v="303" actId="20577"/>
        <pc:sldMkLst>
          <pc:docMk/>
          <pc:sldMk cId="599797334" sldId="272"/>
        </pc:sldMkLst>
        <pc:spChg chg="mod">
          <ac:chgData name="Roberto Heating | CONFORTO" userId="7eed186d-9ce6-4f4c-af4f-828644183bf8" providerId="ADAL" clId="{4E81F3E6-D272-4575-9396-5460D86AE134}" dt="2025-09-12T15:03:21.108" v="303" actId="20577"/>
          <ac:spMkLst>
            <pc:docMk/>
            <pc:sldMk cId="599797334" sldId="272"/>
            <ac:spMk id="5" creationId="{2CD81736-E4C9-735E-B453-6A5751796B51}"/>
          </ac:spMkLst>
        </pc:spChg>
        <pc:picChg chg="add mod">
          <ac:chgData name="Roberto Heating | CONFORTO" userId="7eed186d-9ce6-4f4c-af4f-828644183bf8" providerId="ADAL" clId="{4E81F3E6-D272-4575-9396-5460D86AE134}" dt="2025-09-12T15:01:25.952" v="189" actId="1037"/>
          <ac:picMkLst>
            <pc:docMk/>
            <pc:sldMk cId="599797334" sldId="272"/>
            <ac:picMk id="8" creationId="{5775A467-5782-77E1-E300-0FC7F1F20B79}"/>
          </ac:picMkLst>
        </pc:picChg>
      </pc:sldChg>
      <pc:sldChg chg="addSp modSp mod">
        <pc:chgData name="Roberto Heating | CONFORTO" userId="7eed186d-9ce6-4f4c-af4f-828644183bf8" providerId="ADAL" clId="{4E81F3E6-D272-4575-9396-5460D86AE134}" dt="2025-09-12T15:06:09.907" v="325" actId="20577"/>
        <pc:sldMkLst>
          <pc:docMk/>
          <pc:sldMk cId="850203421" sldId="273"/>
        </pc:sldMkLst>
        <pc:spChg chg="mod">
          <ac:chgData name="Roberto Heating | CONFORTO" userId="7eed186d-9ce6-4f4c-af4f-828644183bf8" providerId="ADAL" clId="{4E81F3E6-D272-4575-9396-5460D86AE134}" dt="2025-09-12T15:06:09.907" v="325" actId="20577"/>
          <ac:spMkLst>
            <pc:docMk/>
            <pc:sldMk cId="850203421" sldId="273"/>
            <ac:spMk id="4" creationId="{0601B970-3856-AE2B-BAF0-52F15E57A261}"/>
          </ac:spMkLst>
        </pc:spChg>
        <pc:picChg chg="add mod">
          <ac:chgData name="Roberto Heating | CONFORTO" userId="7eed186d-9ce6-4f4c-af4f-828644183bf8" providerId="ADAL" clId="{4E81F3E6-D272-4575-9396-5460D86AE134}" dt="2025-09-12T15:01:57.620" v="195" actId="1076"/>
          <ac:picMkLst>
            <pc:docMk/>
            <pc:sldMk cId="850203421" sldId="273"/>
            <ac:picMk id="5" creationId="{E6D5B337-E85C-AA72-FD03-C5CF485A1CCB}"/>
          </ac:picMkLst>
        </pc:picChg>
      </pc:sldChg>
    </pc:docChg>
  </pc:docChgLst>
  <pc:docChgLst>
    <pc:chgData name="Oliver HTeco" userId="S::comercial_htecosolutions.com#ext#@confortoengenharia.onmicrosoft.com::d4606996-c944-42c5-84a3-c4782806d10f" providerId="AD" clId="Web-{232F2A99-338A-D7DF-61B4-6D83F4A842F6}"/>
    <pc:docChg chg="modSld">
      <pc:chgData name="Oliver HTeco" userId="S::comercial_htecosolutions.com#ext#@confortoengenharia.onmicrosoft.com::d4606996-c944-42c5-84a3-c4782806d10f" providerId="AD" clId="Web-{232F2A99-338A-D7DF-61B4-6D83F4A842F6}" dt="2025-09-12T14:10:48.133" v="30" actId="20577"/>
      <pc:docMkLst>
        <pc:docMk/>
      </pc:docMkLst>
      <pc:sldChg chg="modSp">
        <pc:chgData name="Oliver HTeco" userId="S::comercial_htecosolutions.com#ext#@confortoengenharia.onmicrosoft.com::d4606996-c944-42c5-84a3-c4782806d10f" providerId="AD" clId="Web-{232F2A99-338A-D7DF-61B4-6D83F4A842F6}" dt="2025-09-12T14:10:48.133" v="30" actId="20577"/>
        <pc:sldMkLst>
          <pc:docMk/>
          <pc:sldMk cId="889542370" sldId="268"/>
        </pc:sldMkLst>
        <pc:spChg chg="mod">
          <ac:chgData name="Oliver HTeco" userId="S::comercial_htecosolutions.com#ext#@confortoengenharia.onmicrosoft.com::d4606996-c944-42c5-84a3-c4782806d10f" providerId="AD" clId="Web-{232F2A99-338A-D7DF-61B4-6D83F4A842F6}" dt="2025-09-12T14:10:48.133" v="30" actId="20577"/>
          <ac:spMkLst>
            <pc:docMk/>
            <pc:sldMk cId="889542370" sldId="268"/>
            <ac:spMk id="11" creationId="{E50131DC-0C1C-EFBA-66FE-06C6931E2E4B}"/>
          </ac:spMkLst>
        </pc:spChg>
      </pc:sldChg>
      <pc:sldChg chg="modSp">
        <pc:chgData name="Oliver HTeco" userId="S::comercial_htecosolutions.com#ext#@confortoengenharia.onmicrosoft.com::d4606996-c944-42c5-84a3-c4782806d10f" providerId="AD" clId="Web-{232F2A99-338A-D7DF-61B4-6D83F4A842F6}" dt="2025-09-12T14:09:41.098" v="11" actId="20577"/>
        <pc:sldMkLst>
          <pc:docMk/>
          <pc:sldMk cId="599797334" sldId="272"/>
        </pc:sldMkLst>
        <pc:spChg chg="mod">
          <ac:chgData name="Oliver HTeco" userId="S::comercial_htecosolutions.com#ext#@confortoengenharia.onmicrosoft.com::d4606996-c944-42c5-84a3-c4782806d10f" providerId="AD" clId="Web-{232F2A99-338A-D7DF-61B4-6D83F4A842F6}" dt="2025-09-12T14:09:41.098" v="11" actId="20577"/>
          <ac:spMkLst>
            <pc:docMk/>
            <pc:sldMk cId="599797334" sldId="272"/>
            <ac:spMk id="11" creationId="{BF33F015-8260-3D67-9ADD-B4FB78DA9DD2}"/>
          </ac:spMkLst>
        </pc:spChg>
      </pc:sldChg>
      <pc:sldChg chg="modSp">
        <pc:chgData name="Oliver HTeco" userId="S::comercial_htecosolutions.com#ext#@confortoengenharia.onmicrosoft.com::d4606996-c944-42c5-84a3-c4782806d10f" providerId="AD" clId="Web-{232F2A99-338A-D7DF-61B4-6D83F4A842F6}" dt="2025-09-12T14:10:11.678" v="27" actId="20577"/>
        <pc:sldMkLst>
          <pc:docMk/>
          <pc:sldMk cId="850203421" sldId="273"/>
        </pc:sldMkLst>
        <pc:spChg chg="mod">
          <ac:chgData name="Oliver HTeco" userId="S::comercial_htecosolutions.com#ext#@confortoengenharia.onmicrosoft.com::d4606996-c944-42c5-84a3-c4782806d10f" providerId="AD" clId="Web-{232F2A99-338A-D7DF-61B4-6D83F4A842F6}" dt="2025-09-12T14:10:11.678" v="27" actId="20577"/>
          <ac:spMkLst>
            <pc:docMk/>
            <pc:sldMk cId="850203421" sldId="273"/>
            <ac:spMk id="11" creationId="{38592399-6D14-5E28-1150-A5A367C5728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9.png"/><Relationship Id="rId5" Type="http://schemas.openxmlformats.org/officeDocument/2006/relationships/image" Target="../media/image15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2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21.png"/><Relationship Id="rId10" Type="http://schemas.openxmlformats.org/officeDocument/2006/relationships/image" Target="../media/image8.png"/><Relationship Id="rId4" Type="http://schemas.openxmlformats.org/officeDocument/2006/relationships/image" Target="../media/image20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3C4E7-A974-0383-8B2E-59F561451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B4885CB-4B75-3865-E4E0-700186E927CF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0"/>
            <a:ext cx="7559993" cy="179994"/>
            <a:chOff x="0" y="0"/>
            <a:chExt cx="7559992" cy="17999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374597F-BA04-6187-2F34-287F9E2E78E4}"/>
                </a:ext>
              </a:extLst>
            </p:cNvPr>
            <p:cNvSpPr/>
            <p:nvPr/>
          </p:nvSpPr>
          <p:spPr>
            <a:xfrm>
              <a:off x="0" y="0"/>
              <a:ext cx="7560056" cy="179959"/>
            </a:xfrm>
            <a:custGeom>
              <a:avLst/>
              <a:gdLst/>
              <a:ahLst/>
              <a:cxnLst/>
              <a:rect l="l" t="t" r="r" b="b"/>
              <a:pathLst>
                <a:path w="7560056" h="179959">
                  <a:moveTo>
                    <a:pt x="0" y="179959"/>
                  </a:moveTo>
                  <a:lnTo>
                    <a:pt x="7560056" y="179959"/>
                  </a:lnTo>
                  <a:lnTo>
                    <a:pt x="75600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ABA8"/>
            </a:solidFill>
          </p:spPr>
          <p:txBody>
            <a:bodyPr/>
            <a:lstStyle/>
            <a:p>
              <a:endParaRPr lang="en-BR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ACA66C6-66F0-A0AD-902B-3DA30B835BDF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546100"/>
            <a:ext cx="196850" cy="1079992"/>
            <a:chOff x="0" y="0"/>
            <a:chExt cx="359994" cy="107999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426605F-5FE0-36D6-E940-F78ADF8176B6}"/>
                </a:ext>
              </a:extLst>
            </p:cNvPr>
            <p:cNvSpPr/>
            <p:nvPr/>
          </p:nvSpPr>
          <p:spPr>
            <a:xfrm>
              <a:off x="0" y="0"/>
              <a:ext cx="360045" cy="1080008"/>
            </a:xfrm>
            <a:custGeom>
              <a:avLst/>
              <a:gdLst/>
              <a:ahLst/>
              <a:cxnLst/>
              <a:rect l="l" t="t" r="r" b="b"/>
              <a:pathLst>
                <a:path w="360045" h="1080008">
                  <a:moveTo>
                    <a:pt x="0" y="1080008"/>
                  </a:moveTo>
                  <a:lnTo>
                    <a:pt x="360045" y="1080008"/>
                  </a:lnTo>
                  <a:lnTo>
                    <a:pt x="3600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CBC8"/>
            </a:solidFill>
          </p:spPr>
          <p:txBody>
            <a:bodyPr/>
            <a:lstStyle/>
            <a:p>
              <a:endParaRPr lang="en-BR"/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445F166F-6D26-E72F-4506-E62FBA54E663}"/>
              </a:ext>
            </a:extLst>
          </p:cNvPr>
          <p:cNvSpPr txBox="1"/>
          <p:nvPr/>
        </p:nvSpPr>
        <p:spPr>
          <a:xfrm>
            <a:off x="372971" y="4965700"/>
            <a:ext cx="6792368" cy="4844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Aquece água de forma renovável (</a:t>
            </a:r>
            <a:r>
              <a:rPr lang="pt-BR" sz="1300" b="1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fluxo ar-água</a:t>
            </a: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) conectado à rede de energia elétrica disponível, podendo substituir completamente ou integrar sistemas convencionais de aquecimento (solares, pellets ou gás).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Temperatura de aquecimento (set-point) de trabalho até </a:t>
            </a:r>
            <a:r>
              <a:rPr lang="pt-BR" sz="1300" b="1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80°C </a:t>
            </a:r>
            <a:r>
              <a:rPr lang="pt-BR" sz="13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(*1)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Sistemas </a:t>
            </a:r>
            <a:r>
              <a:rPr lang="pt-BR" sz="1300" spc="30" noProof="0" dirty="0" err="1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anticongelamento</a:t>
            </a: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 de proteção.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Temperatura ambiente mínima de </a:t>
            </a:r>
            <a:r>
              <a:rPr lang="pt-BR" sz="1300" b="1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0°C</a:t>
            </a: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.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Gestão de aquecimento inteligente através de CLP com IHM amigável e log de eventos integrado. 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Possui protocolo aberto via </a:t>
            </a:r>
            <a:r>
              <a:rPr lang="pt-BR" sz="1300" spc="30" noProof="0" dirty="0" err="1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Modbus</a:t>
            </a: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 ou BACnet para interligação em sistemas de gestão de mercado.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Espelhamento da IHM no celular via rede ethernet (WIFI)</a:t>
            </a:r>
            <a:r>
              <a:rPr lang="pt-BR" sz="13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.</a:t>
            </a:r>
            <a:endParaRPr lang="pt-BR" sz="1300" spc="30" noProof="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Montserrat"/>
            </a:endParaRP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3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Alimentação elétrica trifásica 220v ou 380v de 60Hz. </a:t>
            </a:r>
            <a:endParaRPr lang="pt-BR" sz="1300" spc="30" noProof="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Montserrat"/>
            </a:endParaRP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Ventilador traseiro para empilhar e </a:t>
            </a:r>
            <a:r>
              <a:rPr lang="pt-BR" sz="13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dutar. Ventilador </a:t>
            </a: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de baixo nível de ruído com tecnologia alemã de menor consumo de energia elétrica e com melhor performance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Carenagem empilhável para economia de espaço nas instalações.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Gás refrigerante R410A e R134a.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Controle externo de uma motobomba no fluxo de agua quente direto na IHM.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Tomadas externas de checagem do fluido refrigerante.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pt-BR" sz="1300" spc="30" noProof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Produzidos 100% no Brasil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CD71A5B-0EE8-9554-5337-0CF7A3D2F97A}"/>
              </a:ext>
            </a:extLst>
          </p:cNvPr>
          <p:cNvSpPr txBox="1"/>
          <p:nvPr/>
        </p:nvSpPr>
        <p:spPr>
          <a:xfrm>
            <a:off x="361316" y="546100"/>
            <a:ext cx="3524993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pt-BR" sz="3000" b="1" spc="57" dirty="0">
                <a:solidFill>
                  <a:srgbClr val="6D6E7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 Condensed Bold"/>
              </a:rPr>
              <a:t>KEH-L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84489A7-F59B-7D38-CBE1-0BAF7911A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665" y="4051300"/>
            <a:ext cx="726112" cy="79466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63EED83-1A28-8491-F282-46C1C1FDD1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17" y="1917700"/>
            <a:ext cx="3241193" cy="30251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1E35B3C-ED11-4A1A-420E-E0BD716B28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791" y="1966113"/>
            <a:ext cx="3094738" cy="3094738"/>
          </a:xfrm>
          <a:prstGeom prst="rect">
            <a:avLst/>
          </a:prstGeom>
        </p:spPr>
      </p:pic>
      <p:sp>
        <p:nvSpPr>
          <p:cNvPr id="21" name="TextBox 14">
            <a:extLst>
              <a:ext uri="{FF2B5EF4-FFF2-40B4-BE49-F238E27FC236}">
                <a16:creationId xmlns:a16="http://schemas.microsoft.com/office/drawing/2014/main" id="{1A189068-33BD-1F17-9DD8-E62CE2B9F48C}"/>
              </a:ext>
            </a:extLst>
          </p:cNvPr>
          <p:cNvSpPr txBox="1"/>
          <p:nvPr/>
        </p:nvSpPr>
        <p:spPr>
          <a:xfrm>
            <a:off x="375965" y="922032"/>
            <a:ext cx="2640285" cy="386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pt-BR" sz="1500" b="1" spc="57" dirty="0">
                <a:solidFill>
                  <a:srgbClr val="6D6E7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 Condensed Bold"/>
              </a:rPr>
              <a:t>BOMBA DE CALOR - AR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36E836-6410-3A1A-53A3-F3F1FC9DAC6E}"/>
              </a:ext>
            </a:extLst>
          </p:cNvPr>
          <p:cNvSpPr txBox="1"/>
          <p:nvPr/>
        </p:nvSpPr>
        <p:spPr>
          <a:xfrm>
            <a:off x="5320833" y="1170870"/>
            <a:ext cx="916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Engineered by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336C496-DEE7-8798-7D9B-141EF3962E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801" y="1231986"/>
            <a:ext cx="627728" cy="171863"/>
          </a:xfrm>
          <a:prstGeom prst="rect">
            <a:avLst/>
          </a:prstGeom>
        </p:spPr>
      </p:pic>
      <p:sp>
        <p:nvSpPr>
          <p:cNvPr id="33" name="TextBox 14">
            <a:extLst>
              <a:ext uri="{FF2B5EF4-FFF2-40B4-BE49-F238E27FC236}">
                <a16:creationId xmlns:a16="http://schemas.microsoft.com/office/drawing/2014/main" id="{3FC156E5-71E8-2FE2-080A-02015D3A3221}"/>
              </a:ext>
            </a:extLst>
          </p:cNvPr>
          <p:cNvSpPr txBox="1"/>
          <p:nvPr/>
        </p:nvSpPr>
        <p:spPr>
          <a:xfrm>
            <a:off x="375965" y="1155700"/>
            <a:ext cx="3241193" cy="386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pt-BR" sz="1400" b="1" spc="57" dirty="0">
                <a:solidFill>
                  <a:srgbClr val="6D6E7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 Condensed Bold"/>
              </a:rPr>
              <a:t>26.350 a 203.200 kcal/</a:t>
            </a:r>
            <a:r>
              <a:rPr lang="pt-BR" sz="1400" b="1" spc="57" dirty="0" err="1">
                <a:solidFill>
                  <a:srgbClr val="6D6E7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 Condensed Bold"/>
              </a:rPr>
              <a:t>h</a:t>
            </a:r>
            <a:endParaRPr lang="pt-BR" sz="1400" b="1" spc="57" dirty="0">
              <a:solidFill>
                <a:srgbClr val="6D6E7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Open Sans Condensed Bold"/>
            </a:endParaRP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74E6BB9F-BEA9-FCD1-0C04-E9EC19F923B8}"/>
              </a:ext>
            </a:extLst>
          </p:cNvPr>
          <p:cNvSpPr/>
          <p:nvPr/>
        </p:nvSpPr>
        <p:spPr>
          <a:xfrm>
            <a:off x="3617158" y="341514"/>
            <a:ext cx="3737601" cy="867435"/>
          </a:xfrm>
          <a:custGeom>
            <a:avLst/>
            <a:gdLst/>
            <a:ahLst/>
            <a:cxnLst/>
            <a:rect l="l" t="t" r="r" b="b"/>
            <a:pathLst>
              <a:path w="6376809" h="1479951">
                <a:moveTo>
                  <a:pt x="0" y="0"/>
                </a:moveTo>
                <a:lnTo>
                  <a:pt x="6376809" y="0"/>
                </a:lnTo>
                <a:lnTo>
                  <a:pt x="6376809" y="1479951"/>
                </a:lnTo>
                <a:lnTo>
                  <a:pt x="0" y="14799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BR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2482B3F-9B70-5BF7-B994-D1EE221CBB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" t="2930" r="6576" b="4063"/>
          <a:stretch>
            <a:fillRect/>
          </a:stretch>
        </p:blipFill>
        <p:spPr>
          <a:xfrm>
            <a:off x="1300782" y="9921333"/>
            <a:ext cx="494482" cy="5223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495009-E1C5-BF2C-3A47-AC0324927D0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0" t="5185" r="7683" b="4314"/>
          <a:stretch>
            <a:fillRect/>
          </a:stretch>
        </p:blipFill>
        <p:spPr>
          <a:xfrm>
            <a:off x="525672" y="9921333"/>
            <a:ext cx="491406" cy="5223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A8997DB-E723-9E39-D4F5-06B4F413D8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" b="-1260"/>
          <a:stretch>
            <a:fillRect/>
          </a:stretch>
        </p:blipFill>
        <p:spPr>
          <a:xfrm>
            <a:off x="2070610" y="9916963"/>
            <a:ext cx="550265" cy="5351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288BE07-A8F9-9494-EBA7-D09E750354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" t="2930" r="6576" b="4063"/>
          <a:stretch>
            <a:fillRect/>
          </a:stretch>
        </p:blipFill>
        <p:spPr>
          <a:xfrm>
            <a:off x="1296846" y="9921333"/>
            <a:ext cx="494482" cy="522303"/>
          </a:xfrm>
          <a:prstGeom prst="rect">
            <a:avLst/>
          </a:prstGeom>
        </p:spPr>
      </p:pic>
      <p:pic>
        <p:nvPicPr>
          <p:cNvPr id="23" name="Picture 22" descr="A blue and black logo&#10;&#10;AI-generated content may be incorrect.">
            <a:extLst>
              <a:ext uri="{FF2B5EF4-FFF2-40B4-BE49-F238E27FC236}">
                <a16:creationId xmlns:a16="http://schemas.microsoft.com/office/drawing/2014/main" id="{EB4FCBE4-CEDE-4FCA-3943-9BB174CC30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5" t="2191" b="7738"/>
          <a:stretch>
            <a:fillRect/>
          </a:stretch>
        </p:blipFill>
        <p:spPr>
          <a:xfrm>
            <a:off x="2870630" y="9900859"/>
            <a:ext cx="551992" cy="535137"/>
          </a:xfrm>
          <a:prstGeom prst="rect">
            <a:avLst/>
          </a:prstGeom>
        </p:spPr>
      </p:pic>
      <p:pic>
        <p:nvPicPr>
          <p:cNvPr id="24" name="Picture 23" descr="A blue light bulb with leaves and a bolt in a blue frame&#10;&#10;AI-generated content may be incorrect.">
            <a:extLst>
              <a:ext uri="{FF2B5EF4-FFF2-40B4-BE49-F238E27FC236}">
                <a16:creationId xmlns:a16="http://schemas.microsoft.com/office/drawing/2014/main" id="{D68BBEE6-89E7-2D86-0DEA-89250EF95B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" t="7382" r="9166" b="6106"/>
          <a:stretch>
            <a:fillRect/>
          </a:stretch>
        </p:blipFill>
        <p:spPr>
          <a:xfrm>
            <a:off x="3672816" y="9929185"/>
            <a:ext cx="541793" cy="522303"/>
          </a:xfrm>
          <a:prstGeom prst="rect">
            <a:avLst/>
          </a:prstGeom>
        </p:spPr>
      </p:pic>
      <p:pic>
        <p:nvPicPr>
          <p:cNvPr id="27" name="Picture 26" descr="A blue and black sign with a black background&#10;&#10;AI-generated content may be incorrect.">
            <a:extLst>
              <a:ext uri="{FF2B5EF4-FFF2-40B4-BE49-F238E27FC236}">
                <a16:creationId xmlns:a16="http://schemas.microsoft.com/office/drawing/2014/main" id="{920180CC-F944-B83C-5A1E-3F87CE28F8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8369" r="7018" b="7048"/>
          <a:stretch>
            <a:fillRect/>
          </a:stretch>
        </p:blipFill>
        <p:spPr>
          <a:xfrm>
            <a:off x="4497988" y="9926844"/>
            <a:ext cx="509152" cy="50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033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7338C-9DD7-9583-A19B-9DEE4368B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9C5A8E1-9A32-4121-3F27-EBBD565E72ED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0"/>
            <a:ext cx="7559993" cy="179994"/>
            <a:chOff x="0" y="0"/>
            <a:chExt cx="7559992" cy="17999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1427F47-2D7B-6046-D0F6-4BD9560C7FB5}"/>
                </a:ext>
              </a:extLst>
            </p:cNvPr>
            <p:cNvSpPr/>
            <p:nvPr/>
          </p:nvSpPr>
          <p:spPr>
            <a:xfrm>
              <a:off x="0" y="0"/>
              <a:ext cx="7560056" cy="179959"/>
            </a:xfrm>
            <a:custGeom>
              <a:avLst/>
              <a:gdLst/>
              <a:ahLst/>
              <a:cxnLst/>
              <a:rect l="l" t="t" r="r" b="b"/>
              <a:pathLst>
                <a:path w="7560056" h="179959">
                  <a:moveTo>
                    <a:pt x="0" y="179959"/>
                  </a:moveTo>
                  <a:lnTo>
                    <a:pt x="7560056" y="179959"/>
                  </a:lnTo>
                  <a:lnTo>
                    <a:pt x="75600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ABA8"/>
            </a:solidFill>
          </p:spPr>
          <p:txBody>
            <a:bodyPr/>
            <a:lstStyle/>
            <a:p>
              <a:endParaRPr lang="en-BR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B00F0D0-BA0B-04CD-4FDD-A5B0872115EE}"/>
              </a:ext>
            </a:extLst>
          </p:cNvPr>
          <p:cNvGrpSpPr>
            <a:grpSpLocks noChangeAspect="1"/>
          </p:cNvGrpSpPr>
          <p:nvPr/>
        </p:nvGrpSpPr>
        <p:grpSpPr>
          <a:xfrm>
            <a:off x="7458075" y="9309100"/>
            <a:ext cx="196850" cy="1079992"/>
            <a:chOff x="0" y="0"/>
            <a:chExt cx="359994" cy="107999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0C44207-7EFB-7394-7110-CB26FFB85044}"/>
                </a:ext>
              </a:extLst>
            </p:cNvPr>
            <p:cNvSpPr/>
            <p:nvPr/>
          </p:nvSpPr>
          <p:spPr>
            <a:xfrm>
              <a:off x="0" y="0"/>
              <a:ext cx="360045" cy="1080008"/>
            </a:xfrm>
            <a:custGeom>
              <a:avLst/>
              <a:gdLst/>
              <a:ahLst/>
              <a:cxnLst/>
              <a:rect l="l" t="t" r="r" b="b"/>
              <a:pathLst>
                <a:path w="360045" h="1080008">
                  <a:moveTo>
                    <a:pt x="0" y="1080008"/>
                  </a:moveTo>
                  <a:lnTo>
                    <a:pt x="360045" y="1080008"/>
                  </a:lnTo>
                  <a:lnTo>
                    <a:pt x="3600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CBC8"/>
            </a:solidFill>
          </p:spPr>
          <p:txBody>
            <a:bodyPr/>
            <a:lstStyle/>
            <a:p>
              <a:endParaRPr lang="en-BR"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21EAE757-6A3E-C706-07EF-95711C5EBC7C}"/>
              </a:ext>
            </a:extLst>
          </p:cNvPr>
          <p:cNvSpPr/>
          <p:nvPr/>
        </p:nvSpPr>
        <p:spPr>
          <a:xfrm>
            <a:off x="5212027" y="216000"/>
            <a:ext cx="2175605" cy="504922"/>
          </a:xfrm>
          <a:custGeom>
            <a:avLst/>
            <a:gdLst/>
            <a:ahLst/>
            <a:cxnLst/>
            <a:rect l="l" t="t" r="r" b="b"/>
            <a:pathLst>
              <a:path w="2175605" h="504922">
                <a:moveTo>
                  <a:pt x="0" y="0"/>
                </a:moveTo>
                <a:lnTo>
                  <a:pt x="2175605" y="0"/>
                </a:lnTo>
                <a:lnTo>
                  <a:pt x="2175605" y="504922"/>
                </a:lnTo>
                <a:lnTo>
                  <a:pt x="0" y="5049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R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AA9F6C96-3C8D-2F3B-5D05-D18887110C6D}"/>
              </a:ext>
            </a:extLst>
          </p:cNvPr>
          <p:cNvSpPr txBox="1"/>
          <p:nvPr/>
        </p:nvSpPr>
        <p:spPr>
          <a:xfrm>
            <a:off x="361316" y="317500"/>
            <a:ext cx="4407534" cy="3913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pt-BR" sz="1700" b="1" spc="57" dirty="0">
                <a:solidFill>
                  <a:srgbClr val="6D6E7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 Condensed Bold"/>
              </a:rPr>
              <a:t>Especificações Técnicas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CD81736-E4C9-735E-B453-6A5751796B51}"/>
              </a:ext>
            </a:extLst>
          </p:cNvPr>
          <p:cNvSpPr txBox="1"/>
          <p:nvPr/>
        </p:nvSpPr>
        <p:spPr>
          <a:xfrm>
            <a:off x="560611" y="8611522"/>
            <a:ext cx="6435278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200" spc="30" dirty="0">
                <a:solidFill>
                  <a:srgbClr val="000000"/>
                </a:solidFill>
                <a:latin typeface="Lato"/>
                <a:ea typeface="Lato"/>
                <a:cs typeface="Lato"/>
              </a:rPr>
              <a:t>(*1) – Possuímos equipamentos de linha de 60 e 70°C. Através de projetos especiais fabricamos equipamentos que podem trabalhar com temperaturas de até 80 °C.</a:t>
            </a:r>
          </a:p>
          <a:p>
            <a:br>
              <a:rPr lang="pt-BR" sz="1200" spc="3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t-BR" sz="1200" spc="30" dirty="0">
                <a:solidFill>
                  <a:srgbClr val="000000"/>
                </a:solidFill>
                <a:latin typeface="Lato"/>
                <a:ea typeface="Lato"/>
                <a:cs typeface="Lato"/>
              </a:rPr>
              <a:t>(*2) – Opcionais: Pintura especial na carenagem para ambientes agressivos, e proteção para serpentina (econting)</a:t>
            </a:r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5D34FE6B-F0E7-A4DA-3D5D-EF3C130E8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5798" r="25798"/>
          <a:stretch>
            <a:fillRect/>
          </a:stretch>
        </p:blipFill>
        <p:spPr>
          <a:xfrm>
            <a:off x="420279" y="885664"/>
            <a:ext cx="6575610" cy="7641578"/>
          </a:xfrm>
          <a:prstGeom prst="rect">
            <a:avLst/>
          </a:prstGeom>
        </p:spPr>
      </p:pic>
      <p:sp>
        <p:nvSpPr>
          <p:cNvPr id="11" name="TextBox 11">
            <a:extLst>
              <a:ext uri="{FF2B5EF4-FFF2-40B4-BE49-F238E27FC236}">
                <a16:creationId xmlns:a16="http://schemas.microsoft.com/office/drawing/2014/main" id="{BF33F015-8260-3D67-9ADD-B4FB78DA9DD2}"/>
              </a:ext>
            </a:extLst>
          </p:cNvPr>
          <p:cNvSpPr txBox="1"/>
          <p:nvPr/>
        </p:nvSpPr>
        <p:spPr>
          <a:xfrm>
            <a:off x="420618" y="9872273"/>
            <a:ext cx="6792368" cy="587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1130" lvl="1" algn="ctr">
              <a:lnSpc>
                <a:spcPts val="1960"/>
              </a:lnSpc>
            </a:pPr>
            <a:r>
              <a:rPr lang="pt-BR" sz="1100" b="1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Lato"/>
                <a:ea typeface="Lato"/>
                <a:cs typeface="Lato"/>
              </a:rPr>
              <a:t>ECOHEATING | KÖRPER</a:t>
            </a:r>
          </a:p>
          <a:p>
            <a:pPr marL="151130" lvl="1" algn="ctr"/>
            <a:r>
              <a:rPr lang="pt-BR" sz="1100" b="1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Lato"/>
                <a:ea typeface="Lato"/>
                <a:cs typeface="Lato"/>
              </a:rPr>
              <a:t>www.ecoheating-ind.com | comercial@ecoheating-ind.com | +55 11 93939-6956</a:t>
            </a:r>
            <a:br>
              <a:rPr lang="pt-BR" sz="1100" b="1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Lato"/>
                <a:ea typeface="Lato"/>
                <a:cs typeface="Lato"/>
              </a:rPr>
            </a:br>
            <a:r>
              <a:rPr lang="pt-BR" sz="1050" spc="3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Rua José </a:t>
            </a:r>
            <a:r>
              <a:rPr lang="pt-BR" sz="1050" spc="3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Capretz</a:t>
            </a:r>
            <a:r>
              <a:rPr lang="pt-BR" sz="1050" spc="3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, 301 - Condomínio Industrial </a:t>
            </a:r>
            <a:r>
              <a:rPr lang="pt-BR" sz="1050" spc="3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Fazgran</a:t>
            </a:r>
            <a:r>
              <a:rPr lang="pt-BR" sz="1050" spc="3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, Jundiaí - SP, 13213-095</a:t>
            </a:r>
            <a:endParaRPr lang="pt-BR" sz="1050">
              <a:solidFill>
                <a:schemeClr val="tx1">
                  <a:lumMod val="65000"/>
                  <a:lumOff val="35000"/>
                </a:schemeClr>
              </a:solidFill>
              <a:ea typeface="Calibri"/>
              <a:cs typeface="Calibri"/>
            </a:endParaRPr>
          </a:p>
        </p:txBody>
      </p:sp>
      <p:pic>
        <p:nvPicPr>
          <p:cNvPr id="8" name="Imagem 7" descr="Ícone&#10;&#10;O conteúdo gerado por IA pode estar incorreto.">
            <a:extLst>
              <a:ext uri="{FF2B5EF4-FFF2-40B4-BE49-F238E27FC236}">
                <a16:creationId xmlns:a16="http://schemas.microsoft.com/office/drawing/2014/main" id="{5775A467-5782-77E1-E300-0FC7F1F20B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43" y="10118607"/>
            <a:ext cx="185034" cy="18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797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68018-1CB7-D058-AB72-963F862BB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5BA2E2A-F727-E390-060F-11445F0585D9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0"/>
            <a:ext cx="7559993" cy="179994"/>
            <a:chOff x="0" y="0"/>
            <a:chExt cx="7559992" cy="17999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256558B-AAC9-7A9C-2D8C-21A4AC5A9D2C}"/>
                </a:ext>
              </a:extLst>
            </p:cNvPr>
            <p:cNvSpPr/>
            <p:nvPr/>
          </p:nvSpPr>
          <p:spPr>
            <a:xfrm>
              <a:off x="0" y="0"/>
              <a:ext cx="7560056" cy="179959"/>
            </a:xfrm>
            <a:custGeom>
              <a:avLst/>
              <a:gdLst/>
              <a:ahLst/>
              <a:cxnLst/>
              <a:rect l="l" t="t" r="r" b="b"/>
              <a:pathLst>
                <a:path w="7560056" h="179959">
                  <a:moveTo>
                    <a:pt x="0" y="179959"/>
                  </a:moveTo>
                  <a:lnTo>
                    <a:pt x="7560056" y="179959"/>
                  </a:lnTo>
                  <a:lnTo>
                    <a:pt x="75600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ABA8"/>
            </a:solidFill>
          </p:spPr>
          <p:txBody>
            <a:bodyPr/>
            <a:lstStyle/>
            <a:p>
              <a:endParaRPr lang="en-BR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427CE0E-F64B-35C1-A3DB-1C45A376DEBF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546100"/>
            <a:ext cx="196850" cy="1079992"/>
            <a:chOff x="0" y="0"/>
            <a:chExt cx="359994" cy="107999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D43E9F4-9801-6EB8-C63C-96B59B7F89FD}"/>
                </a:ext>
              </a:extLst>
            </p:cNvPr>
            <p:cNvSpPr/>
            <p:nvPr/>
          </p:nvSpPr>
          <p:spPr>
            <a:xfrm>
              <a:off x="0" y="0"/>
              <a:ext cx="360045" cy="1080008"/>
            </a:xfrm>
            <a:custGeom>
              <a:avLst/>
              <a:gdLst/>
              <a:ahLst/>
              <a:cxnLst/>
              <a:rect l="l" t="t" r="r" b="b"/>
              <a:pathLst>
                <a:path w="360045" h="1080008">
                  <a:moveTo>
                    <a:pt x="0" y="1080008"/>
                  </a:moveTo>
                  <a:lnTo>
                    <a:pt x="360045" y="1080008"/>
                  </a:lnTo>
                  <a:lnTo>
                    <a:pt x="3600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CBC8"/>
            </a:solidFill>
          </p:spPr>
          <p:txBody>
            <a:bodyPr/>
            <a:lstStyle/>
            <a:p>
              <a:endParaRPr lang="en-BR"/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A9B4A347-B75A-3EFB-0284-0C03D74D7AFA}"/>
              </a:ext>
            </a:extLst>
          </p:cNvPr>
          <p:cNvSpPr txBox="1"/>
          <p:nvPr/>
        </p:nvSpPr>
        <p:spPr>
          <a:xfrm>
            <a:off x="361316" y="546100"/>
            <a:ext cx="3524993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pt-BR" sz="3000" b="1" spc="57" dirty="0">
                <a:solidFill>
                  <a:srgbClr val="6D6E7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 Condensed Bold"/>
              </a:rPr>
              <a:t>KEH-W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F196379-FA9D-6EFF-9AF9-9E21DEE54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538" y="3665616"/>
            <a:ext cx="726112" cy="794661"/>
          </a:xfrm>
          <a:prstGeom prst="rect">
            <a:avLst/>
          </a:prstGeom>
        </p:spPr>
      </p:pic>
      <p:sp>
        <p:nvSpPr>
          <p:cNvPr id="24" name="Freeform 23">
            <a:extLst>
              <a:ext uri="{FF2B5EF4-FFF2-40B4-BE49-F238E27FC236}">
                <a16:creationId xmlns:a16="http://schemas.microsoft.com/office/drawing/2014/main" id="{F6BFC7E0-609F-574A-19E5-00DECC3799A9}"/>
              </a:ext>
            </a:extLst>
          </p:cNvPr>
          <p:cNvSpPr/>
          <p:nvPr/>
        </p:nvSpPr>
        <p:spPr>
          <a:xfrm>
            <a:off x="3617158" y="341514"/>
            <a:ext cx="3737601" cy="867435"/>
          </a:xfrm>
          <a:custGeom>
            <a:avLst/>
            <a:gdLst/>
            <a:ahLst/>
            <a:cxnLst/>
            <a:rect l="l" t="t" r="r" b="b"/>
            <a:pathLst>
              <a:path w="6376809" h="1479951">
                <a:moveTo>
                  <a:pt x="0" y="0"/>
                </a:moveTo>
                <a:lnTo>
                  <a:pt x="6376809" y="0"/>
                </a:lnTo>
                <a:lnTo>
                  <a:pt x="6376809" y="1479951"/>
                </a:lnTo>
                <a:lnTo>
                  <a:pt x="0" y="14799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R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065D57-1E6D-5A8F-169B-5D91B149B1DB}"/>
              </a:ext>
            </a:extLst>
          </p:cNvPr>
          <p:cNvSpPr txBox="1"/>
          <p:nvPr/>
        </p:nvSpPr>
        <p:spPr>
          <a:xfrm>
            <a:off x="5320833" y="1170870"/>
            <a:ext cx="916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Engineered by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37B5167-C44B-A64B-A0B4-90DF2D328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801" y="1231986"/>
            <a:ext cx="627728" cy="171863"/>
          </a:xfrm>
          <a:prstGeom prst="rect">
            <a:avLst/>
          </a:prstGeom>
        </p:spPr>
      </p:pic>
      <p:pic>
        <p:nvPicPr>
          <p:cNvPr id="4" name="Picture 3" descr="A grey box with blue handles&#10;&#10;AI-generated content may be incorrect.">
            <a:extLst>
              <a:ext uri="{FF2B5EF4-FFF2-40B4-BE49-F238E27FC236}">
                <a16:creationId xmlns:a16="http://schemas.microsoft.com/office/drawing/2014/main" id="{13933A1B-3E63-F9D4-BF26-709047B3B0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50" y="1536700"/>
            <a:ext cx="3826159" cy="3768232"/>
          </a:xfrm>
          <a:prstGeom prst="rect">
            <a:avLst/>
          </a:prstGeom>
        </p:spPr>
      </p:pic>
      <p:sp>
        <p:nvSpPr>
          <p:cNvPr id="5" name="TextBox 14">
            <a:extLst>
              <a:ext uri="{FF2B5EF4-FFF2-40B4-BE49-F238E27FC236}">
                <a16:creationId xmlns:a16="http://schemas.microsoft.com/office/drawing/2014/main" id="{2D850B05-948D-5F41-48B6-D4BFB8E9E296}"/>
              </a:ext>
            </a:extLst>
          </p:cNvPr>
          <p:cNvSpPr txBox="1"/>
          <p:nvPr/>
        </p:nvSpPr>
        <p:spPr>
          <a:xfrm>
            <a:off x="375965" y="922032"/>
            <a:ext cx="3241193" cy="386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pt-BR" sz="1500" b="1" spc="57" dirty="0">
                <a:solidFill>
                  <a:srgbClr val="6D6E7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 Condensed Bold"/>
              </a:rPr>
              <a:t>BOMBA DE CALOR - ÁGUA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0E52AF0F-B8E4-8687-24D6-3162784A0F76}"/>
              </a:ext>
            </a:extLst>
          </p:cNvPr>
          <p:cNvSpPr txBox="1"/>
          <p:nvPr/>
        </p:nvSpPr>
        <p:spPr>
          <a:xfrm>
            <a:off x="375965" y="1155700"/>
            <a:ext cx="3241193" cy="386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pt-BR" sz="1400" b="1" spc="57" dirty="0">
                <a:solidFill>
                  <a:srgbClr val="6D6E7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 Condensed Bold"/>
              </a:rPr>
              <a:t>25.489 a 162.934 kcal/</a:t>
            </a:r>
            <a:r>
              <a:rPr lang="pt-BR" sz="1400" b="1" spc="57" dirty="0" err="1">
                <a:solidFill>
                  <a:srgbClr val="6D6E7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 Condensed Bold"/>
              </a:rPr>
              <a:t>h</a:t>
            </a:r>
            <a:endParaRPr lang="pt-BR" sz="1400" b="1" spc="57" dirty="0">
              <a:solidFill>
                <a:srgbClr val="6D6E7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Open Sans Condensed Bold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5D776DD3-35C5-931B-4191-73D85B1CC762}"/>
              </a:ext>
            </a:extLst>
          </p:cNvPr>
          <p:cNvSpPr txBox="1"/>
          <p:nvPr/>
        </p:nvSpPr>
        <p:spPr>
          <a:xfrm>
            <a:off x="372971" y="5270500"/>
            <a:ext cx="6792368" cy="45852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Aquece água de forma renovável (</a:t>
            </a:r>
            <a:r>
              <a:rPr lang="pt-BR" sz="1200" b="1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fluxo água-água</a:t>
            </a: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) conectado à rede de energia elétrica disponível, podendo substituir completamente ou integrar sistemas convencionais de aquecimento (solares, pellets ou gás).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O rejeito do processo de aquecimento é mais água fria. É utilizado a agua do retorno do </a:t>
            </a:r>
            <a:r>
              <a:rPr lang="pt-BR" sz="1200" i="1" spc="30" dirty="0" err="1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chiller</a:t>
            </a: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 a 12°C como fonte de calor. O rejeito  deste deste processo é 7°C. 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COP de eficiência altíssimo tanto para o aquecimento como para a refrigeração.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Temperatura de aquecimento (set-point) de trabalho até </a:t>
            </a:r>
            <a:r>
              <a:rPr lang="pt-BR" sz="1200" b="1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80°C (*1)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Sistemas </a:t>
            </a:r>
            <a:r>
              <a:rPr lang="pt-BR" sz="1200" spc="30" dirty="0" err="1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anticongelamento</a:t>
            </a: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 de proteção.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Gestão de aquecimento inteligente através de CLP com IHM amigável e log de eventos integrado. 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Possui protocolo aberto via </a:t>
            </a:r>
            <a:r>
              <a:rPr lang="pt-BR" sz="1200" spc="30" dirty="0" err="1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Modbus</a:t>
            </a: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 ou </a:t>
            </a:r>
            <a:r>
              <a:rPr lang="pt-BR" sz="1200" spc="30" dirty="0" err="1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BACnet</a:t>
            </a: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 para interligação em sistemas de gestão de mercado.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Espelhamento da IHM no celular via rede ethernet (WIFI).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Carenagem empilhável para economia de espaço nas instalações.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Gás refrigerante R410A e R134a.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Controle externo de uma motobomba no fluxo de agua quente direto no IHM.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Tampas removíveis para facilitar manutenção e limpeza.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2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Produzidos 100% no Brasil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DB0E4B-3F2B-A1C5-CA01-0D3E0B7019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5598" r="1847" b="5598"/>
          <a:stretch>
            <a:fillRect/>
          </a:stretch>
        </p:blipFill>
        <p:spPr>
          <a:xfrm>
            <a:off x="2745150" y="9949977"/>
            <a:ext cx="516132" cy="4899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1DC781-4E33-A9EB-8632-EA24AD56F3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" t="2930" r="6576" b="4063"/>
          <a:stretch>
            <a:fillRect/>
          </a:stretch>
        </p:blipFill>
        <p:spPr>
          <a:xfrm>
            <a:off x="2013741" y="9949978"/>
            <a:ext cx="463808" cy="4899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821DB0-8648-CBC4-76FB-11C18A2BBA6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0" t="5185" r="7683" b="4314"/>
          <a:stretch>
            <a:fillRect/>
          </a:stretch>
        </p:blipFill>
        <p:spPr>
          <a:xfrm>
            <a:off x="1282256" y="9949977"/>
            <a:ext cx="460922" cy="4899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53EF21-0743-0092-502F-D81F24F6C7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9" t="2456" r="833" b="3023"/>
          <a:stretch>
            <a:fillRect/>
          </a:stretch>
        </p:blipFill>
        <p:spPr>
          <a:xfrm>
            <a:off x="502409" y="9949977"/>
            <a:ext cx="520799" cy="48990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A28437F-D138-FF38-65AB-14140CE966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" b="-1260"/>
          <a:stretch>
            <a:fillRect/>
          </a:stretch>
        </p:blipFill>
        <p:spPr>
          <a:xfrm>
            <a:off x="3520184" y="9941924"/>
            <a:ext cx="516131" cy="50194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BCAEF6-CA96-6C44-1E12-44A045580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" t="2930" r="6576" b="4063"/>
          <a:stretch>
            <a:fillRect/>
          </a:stretch>
        </p:blipFill>
        <p:spPr>
          <a:xfrm>
            <a:off x="2009805" y="9949978"/>
            <a:ext cx="463808" cy="489903"/>
          </a:xfrm>
          <a:prstGeom prst="rect">
            <a:avLst/>
          </a:prstGeom>
        </p:spPr>
      </p:pic>
      <p:pic>
        <p:nvPicPr>
          <p:cNvPr id="18" name="Picture 17" descr="A blue and black logo&#10;&#10;AI-generated content may be incorrect.">
            <a:extLst>
              <a:ext uri="{FF2B5EF4-FFF2-40B4-BE49-F238E27FC236}">
                <a16:creationId xmlns:a16="http://schemas.microsoft.com/office/drawing/2014/main" id="{ABE372B3-2FBD-22BD-C350-6156872548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5" t="2191" b="7738"/>
          <a:stretch>
            <a:fillRect/>
          </a:stretch>
        </p:blipFill>
        <p:spPr>
          <a:xfrm>
            <a:off x="4295218" y="9917370"/>
            <a:ext cx="517752" cy="501942"/>
          </a:xfrm>
          <a:prstGeom prst="rect">
            <a:avLst/>
          </a:prstGeom>
        </p:spPr>
      </p:pic>
      <p:pic>
        <p:nvPicPr>
          <p:cNvPr id="19" name="Picture 18" descr="A blue light bulb with leaves and a bolt in a blue frame&#10;&#10;AI-generated content may be incorrect.">
            <a:extLst>
              <a:ext uri="{FF2B5EF4-FFF2-40B4-BE49-F238E27FC236}">
                <a16:creationId xmlns:a16="http://schemas.microsoft.com/office/drawing/2014/main" id="{2A61151E-51B4-0F6C-AADF-DF4A9FDDDDD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" t="7382" r="9166" b="6106"/>
          <a:stretch>
            <a:fillRect/>
          </a:stretch>
        </p:blipFill>
        <p:spPr>
          <a:xfrm>
            <a:off x="5026772" y="9958029"/>
            <a:ext cx="508184" cy="489903"/>
          </a:xfrm>
          <a:prstGeom prst="rect">
            <a:avLst/>
          </a:prstGeom>
        </p:spPr>
      </p:pic>
      <p:pic>
        <p:nvPicPr>
          <p:cNvPr id="20" name="Picture 19" descr="A blue and black sign with a black background&#10;&#10;AI-generated content may be incorrect.">
            <a:extLst>
              <a:ext uri="{FF2B5EF4-FFF2-40B4-BE49-F238E27FC236}">
                <a16:creationId xmlns:a16="http://schemas.microsoft.com/office/drawing/2014/main" id="{344BD7A7-BAEF-5489-194D-3FB4EA7A9BE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8369" r="7018" b="7048"/>
          <a:stretch>
            <a:fillRect/>
          </a:stretch>
        </p:blipFill>
        <p:spPr>
          <a:xfrm>
            <a:off x="5785870" y="9974531"/>
            <a:ext cx="477569" cy="47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54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68314-014B-AEE4-FCDE-664BEA55F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áfico 11">
            <a:extLst>
              <a:ext uri="{FF2B5EF4-FFF2-40B4-BE49-F238E27FC236}">
                <a16:creationId xmlns:a16="http://schemas.microsoft.com/office/drawing/2014/main" id="{1B7F91BE-09F4-762B-C9B3-C93F9393B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-1591237" y="3159975"/>
            <a:ext cx="9236384" cy="5195466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DEB5591E-6B9B-5B69-06EB-2BDC82D49F56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0"/>
            <a:ext cx="7559993" cy="179994"/>
            <a:chOff x="0" y="0"/>
            <a:chExt cx="7559992" cy="17999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6782E44-C54C-7FEE-3282-AAAEC410BFF4}"/>
                </a:ext>
              </a:extLst>
            </p:cNvPr>
            <p:cNvSpPr/>
            <p:nvPr/>
          </p:nvSpPr>
          <p:spPr>
            <a:xfrm>
              <a:off x="0" y="0"/>
              <a:ext cx="7560056" cy="179959"/>
            </a:xfrm>
            <a:custGeom>
              <a:avLst/>
              <a:gdLst/>
              <a:ahLst/>
              <a:cxnLst/>
              <a:rect l="l" t="t" r="r" b="b"/>
              <a:pathLst>
                <a:path w="7560056" h="179959">
                  <a:moveTo>
                    <a:pt x="0" y="179959"/>
                  </a:moveTo>
                  <a:lnTo>
                    <a:pt x="7560056" y="179959"/>
                  </a:lnTo>
                  <a:lnTo>
                    <a:pt x="75600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ABA8"/>
            </a:solidFill>
          </p:spPr>
          <p:txBody>
            <a:bodyPr/>
            <a:lstStyle/>
            <a:p>
              <a:endParaRPr lang="en-BR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A165117D-D335-4057-4F3F-3FB192A968A2}"/>
              </a:ext>
            </a:extLst>
          </p:cNvPr>
          <p:cNvGrpSpPr>
            <a:grpSpLocks noChangeAspect="1"/>
          </p:cNvGrpSpPr>
          <p:nvPr/>
        </p:nvGrpSpPr>
        <p:grpSpPr>
          <a:xfrm>
            <a:off x="7458075" y="9309100"/>
            <a:ext cx="196850" cy="1079992"/>
            <a:chOff x="0" y="0"/>
            <a:chExt cx="359994" cy="107999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3713979-8951-AA97-1532-F8307B525299}"/>
                </a:ext>
              </a:extLst>
            </p:cNvPr>
            <p:cNvSpPr/>
            <p:nvPr/>
          </p:nvSpPr>
          <p:spPr>
            <a:xfrm>
              <a:off x="0" y="0"/>
              <a:ext cx="360045" cy="1080008"/>
            </a:xfrm>
            <a:custGeom>
              <a:avLst/>
              <a:gdLst/>
              <a:ahLst/>
              <a:cxnLst/>
              <a:rect l="l" t="t" r="r" b="b"/>
              <a:pathLst>
                <a:path w="360045" h="1080008">
                  <a:moveTo>
                    <a:pt x="0" y="1080008"/>
                  </a:moveTo>
                  <a:lnTo>
                    <a:pt x="360045" y="1080008"/>
                  </a:lnTo>
                  <a:lnTo>
                    <a:pt x="3600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CBC8"/>
            </a:solidFill>
          </p:spPr>
          <p:txBody>
            <a:bodyPr/>
            <a:lstStyle/>
            <a:p>
              <a:endParaRPr lang="en-BR"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1538AC0A-22E9-3157-8712-ADBA4D826007}"/>
              </a:ext>
            </a:extLst>
          </p:cNvPr>
          <p:cNvSpPr/>
          <p:nvPr/>
        </p:nvSpPr>
        <p:spPr>
          <a:xfrm>
            <a:off x="5212027" y="216000"/>
            <a:ext cx="2175605" cy="504922"/>
          </a:xfrm>
          <a:custGeom>
            <a:avLst/>
            <a:gdLst/>
            <a:ahLst/>
            <a:cxnLst/>
            <a:rect l="l" t="t" r="r" b="b"/>
            <a:pathLst>
              <a:path w="2175605" h="504922">
                <a:moveTo>
                  <a:pt x="0" y="0"/>
                </a:moveTo>
                <a:lnTo>
                  <a:pt x="2175605" y="0"/>
                </a:lnTo>
                <a:lnTo>
                  <a:pt x="2175605" y="504922"/>
                </a:lnTo>
                <a:lnTo>
                  <a:pt x="0" y="5049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BR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27D400F9-A8C9-F4E2-FDE4-DF3E18A73409}"/>
              </a:ext>
            </a:extLst>
          </p:cNvPr>
          <p:cNvSpPr txBox="1"/>
          <p:nvPr/>
        </p:nvSpPr>
        <p:spPr>
          <a:xfrm>
            <a:off x="361316" y="317500"/>
            <a:ext cx="4407534" cy="3913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pt-BR" sz="1700" b="1" spc="57" dirty="0">
                <a:solidFill>
                  <a:srgbClr val="6D6E7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 Condensed Bold"/>
              </a:rPr>
              <a:t>Especificações Técnicas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601B970-3856-AE2B-BAF0-52F15E57A261}"/>
              </a:ext>
            </a:extLst>
          </p:cNvPr>
          <p:cNvSpPr txBox="1"/>
          <p:nvPr/>
        </p:nvSpPr>
        <p:spPr>
          <a:xfrm rot="16200000">
            <a:off x="1137328" y="5224769"/>
            <a:ext cx="9192645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200" spc="30" dirty="0">
                <a:solidFill>
                  <a:srgbClr val="000000"/>
                </a:solidFill>
                <a:latin typeface="Lato"/>
                <a:ea typeface="Lato"/>
                <a:cs typeface="Lato"/>
              </a:rPr>
              <a:t>(*1) – Possuímos equipamentos de linha de 60°C  e 70°C. Através de projetos especiais fabricamos equipamentos que podem trabalhar com temperaturas de até 80 °C.</a:t>
            </a:r>
            <a:br>
              <a:rPr lang="pt-BR" sz="1200" spc="3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t-BR" sz="1200" spc="30" dirty="0">
                <a:solidFill>
                  <a:srgbClr val="000000"/>
                </a:solidFill>
                <a:latin typeface="Lato"/>
                <a:ea typeface="Lato"/>
                <a:cs typeface="Lato"/>
              </a:rPr>
              <a:t>(*2) – Opcionais: Pintura especial na carenagem para ambientes agressivos.</a:t>
            </a:r>
          </a:p>
          <a:p>
            <a:r>
              <a:rPr lang="pt-BR" sz="1200" spc="30" dirty="0">
                <a:solidFill>
                  <a:srgbClr val="000000"/>
                </a:solidFill>
                <a:latin typeface="Lato"/>
                <a:ea typeface="Lato"/>
                <a:cs typeface="Lato"/>
              </a:rPr>
              <a:t>(*3) – Alimentação elétrica trifásica 220v ou 380v de 60Hz. </a:t>
            </a:r>
            <a:r>
              <a:rPr lang="pt-BR" sz="1200" spc="30" dirty="0">
                <a:solidFill>
                  <a:srgbClr val="000000"/>
                </a:solidFill>
                <a:latin typeface="Lato"/>
                <a:ea typeface="Lato"/>
                <a:cs typeface="Lato"/>
                <a:sym typeface="Montserrat"/>
              </a:rPr>
              <a:t>Tensão de comando de 24 V, de acordo com NR10.</a:t>
            </a:r>
            <a:endParaRPr lang="pt-BR" sz="1200" spc="30" dirty="0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r>
              <a:rPr lang="pt-BR" sz="1200" spc="30" dirty="0">
                <a:solidFill>
                  <a:srgbClr val="000000"/>
                </a:solidFill>
                <a:latin typeface="Lato"/>
                <a:ea typeface="Lato"/>
                <a:cs typeface="Lato"/>
              </a:rPr>
              <a:t>(*4) – Trocadores de Calor interno do tipo brasado. O corpo é de aço inox 316, e a brasagem de cobre.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8592399-6D14-5E28-1150-A5A367C5728D}"/>
              </a:ext>
            </a:extLst>
          </p:cNvPr>
          <p:cNvSpPr txBox="1"/>
          <p:nvPr/>
        </p:nvSpPr>
        <p:spPr>
          <a:xfrm rot="16200000">
            <a:off x="3605026" y="5474731"/>
            <a:ext cx="6792368" cy="587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1130" lvl="1" algn="ctr">
              <a:lnSpc>
                <a:spcPts val="1960"/>
              </a:lnSpc>
            </a:pPr>
            <a:r>
              <a:rPr lang="pt-BR" sz="1100" b="1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Lato"/>
                <a:ea typeface="Lato"/>
                <a:cs typeface="Lato"/>
              </a:rPr>
              <a:t>ECOHEATING | KÖRPER</a:t>
            </a:r>
          </a:p>
          <a:p>
            <a:pPr marL="151130" lvl="1" algn="ctr"/>
            <a:r>
              <a:rPr lang="pt-BR" sz="1100" b="1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Lato"/>
                <a:ea typeface="Lato"/>
                <a:cs typeface="Lato"/>
              </a:rPr>
              <a:t>www.ecoheating-ind.com | comercial@ecoheating-ind.com | +55 11 93939-6956</a:t>
            </a:r>
            <a:br>
              <a:rPr lang="pt-BR" sz="1100" b="1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Lato"/>
                <a:ea typeface="Lato"/>
                <a:cs typeface="Lato"/>
              </a:rPr>
            </a:br>
            <a:r>
              <a:rPr lang="pt-BR" sz="1050" spc="3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Rua José </a:t>
            </a:r>
            <a:r>
              <a:rPr lang="pt-BR" sz="1050" spc="3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Capretz</a:t>
            </a:r>
            <a:r>
              <a:rPr lang="pt-BR" sz="1050" spc="3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, 301 - Condomínio Industrial </a:t>
            </a:r>
            <a:r>
              <a:rPr lang="pt-BR" sz="1050" spc="3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Fazgran</a:t>
            </a:r>
            <a:r>
              <a:rPr lang="pt-BR" sz="1050" spc="3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, Jundiaí - SP, 13213-095</a:t>
            </a:r>
            <a:endParaRPr lang="pt-BR" sz="1050">
              <a:solidFill>
                <a:schemeClr val="tx1">
                  <a:lumMod val="65000"/>
                  <a:lumOff val="35000"/>
                </a:schemeClr>
              </a:solidFill>
              <a:ea typeface="Calibri"/>
              <a:cs typeface="Calibri"/>
            </a:endParaRPr>
          </a:p>
        </p:txBody>
      </p:sp>
      <p:pic>
        <p:nvPicPr>
          <p:cNvPr id="5" name="Imagem 4" descr="Ícone&#10;&#10;O conteúdo gerado por IA pode estar incorreto.">
            <a:extLst>
              <a:ext uri="{FF2B5EF4-FFF2-40B4-BE49-F238E27FC236}">
                <a16:creationId xmlns:a16="http://schemas.microsoft.com/office/drawing/2014/main" id="{E6D5B337-E85C-AA72-FD03-C5CF485A1C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42245" y="2832100"/>
            <a:ext cx="185034" cy="18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03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59B3B-CA6F-4D43-F3FC-4D379BC25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517DF80-5502-3EB7-E884-6F3E16D3135A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0"/>
            <a:ext cx="7559993" cy="179994"/>
            <a:chOff x="0" y="0"/>
            <a:chExt cx="7559992" cy="17999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BB9AAF1-DC7D-1AFE-0991-9C7F7A0B7232}"/>
                </a:ext>
              </a:extLst>
            </p:cNvPr>
            <p:cNvSpPr/>
            <p:nvPr/>
          </p:nvSpPr>
          <p:spPr>
            <a:xfrm>
              <a:off x="0" y="0"/>
              <a:ext cx="7560056" cy="179959"/>
            </a:xfrm>
            <a:custGeom>
              <a:avLst/>
              <a:gdLst/>
              <a:ahLst/>
              <a:cxnLst/>
              <a:rect l="l" t="t" r="r" b="b"/>
              <a:pathLst>
                <a:path w="7560056" h="179959">
                  <a:moveTo>
                    <a:pt x="0" y="179959"/>
                  </a:moveTo>
                  <a:lnTo>
                    <a:pt x="7560056" y="179959"/>
                  </a:lnTo>
                  <a:lnTo>
                    <a:pt x="75600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ABA8"/>
            </a:solidFill>
          </p:spPr>
          <p:txBody>
            <a:bodyPr/>
            <a:lstStyle/>
            <a:p>
              <a:endParaRPr lang="en-BR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FFE5A531-5DC0-62B4-0ECF-CBACB3FD4D6D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546100"/>
            <a:ext cx="196850" cy="1079992"/>
            <a:chOff x="0" y="0"/>
            <a:chExt cx="359994" cy="107999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9BA23B2-4136-CD15-A9B2-ACFE1B1E17AD}"/>
                </a:ext>
              </a:extLst>
            </p:cNvPr>
            <p:cNvSpPr/>
            <p:nvPr/>
          </p:nvSpPr>
          <p:spPr>
            <a:xfrm>
              <a:off x="0" y="0"/>
              <a:ext cx="360045" cy="1080008"/>
            </a:xfrm>
            <a:custGeom>
              <a:avLst/>
              <a:gdLst/>
              <a:ahLst/>
              <a:cxnLst/>
              <a:rect l="l" t="t" r="r" b="b"/>
              <a:pathLst>
                <a:path w="360045" h="1080008">
                  <a:moveTo>
                    <a:pt x="0" y="1080008"/>
                  </a:moveTo>
                  <a:lnTo>
                    <a:pt x="360045" y="1080008"/>
                  </a:lnTo>
                  <a:lnTo>
                    <a:pt x="3600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CBC8"/>
            </a:solidFill>
          </p:spPr>
          <p:txBody>
            <a:bodyPr/>
            <a:lstStyle/>
            <a:p>
              <a:endParaRPr lang="en-BR"/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A35B93E7-453D-34B3-4AF5-49F7FD2D7CBE}"/>
              </a:ext>
            </a:extLst>
          </p:cNvPr>
          <p:cNvSpPr txBox="1"/>
          <p:nvPr/>
        </p:nvSpPr>
        <p:spPr>
          <a:xfrm>
            <a:off x="361316" y="546100"/>
            <a:ext cx="3524993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pt-BR" sz="3000" b="1" spc="57" dirty="0">
                <a:solidFill>
                  <a:srgbClr val="6D6E7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 Condensed Bold"/>
              </a:rPr>
              <a:t>KRC-H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F823DB8-0E44-B103-3766-3252D8E5D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665" y="4480324"/>
            <a:ext cx="726112" cy="79466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0B8D53D-12AA-8ED1-293F-B969B656A058}"/>
              </a:ext>
            </a:extLst>
          </p:cNvPr>
          <p:cNvSpPr txBox="1"/>
          <p:nvPr/>
        </p:nvSpPr>
        <p:spPr>
          <a:xfrm>
            <a:off x="5320833" y="1170870"/>
            <a:ext cx="916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Engineered by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4CE5265-A2E9-A2CC-A861-D860882C6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801" y="1231986"/>
            <a:ext cx="627728" cy="171863"/>
          </a:xfrm>
          <a:prstGeom prst="rect">
            <a:avLst/>
          </a:prstGeom>
        </p:spPr>
      </p:pic>
      <p:sp>
        <p:nvSpPr>
          <p:cNvPr id="13" name="TextBox 14">
            <a:extLst>
              <a:ext uri="{FF2B5EF4-FFF2-40B4-BE49-F238E27FC236}">
                <a16:creationId xmlns:a16="http://schemas.microsoft.com/office/drawing/2014/main" id="{241B672B-DCF2-A9D3-D049-8A86BAF884CE}"/>
              </a:ext>
            </a:extLst>
          </p:cNvPr>
          <p:cNvSpPr txBox="1"/>
          <p:nvPr/>
        </p:nvSpPr>
        <p:spPr>
          <a:xfrm>
            <a:off x="375965" y="922032"/>
            <a:ext cx="2640285" cy="386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pt-BR" sz="1500" b="1" spc="57" dirty="0">
                <a:solidFill>
                  <a:srgbClr val="6D6E7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 Condensed Bold"/>
              </a:rPr>
              <a:t>CHILLER CONJUGADO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7B76C3EE-D7EE-0F82-8546-B38FBFBC8759}"/>
              </a:ext>
            </a:extLst>
          </p:cNvPr>
          <p:cNvSpPr txBox="1"/>
          <p:nvPr/>
        </p:nvSpPr>
        <p:spPr>
          <a:xfrm>
            <a:off x="375965" y="1155700"/>
            <a:ext cx="4011885" cy="383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pt-BR" sz="1400" b="1" spc="57" dirty="0">
                <a:solidFill>
                  <a:srgbClr val="6D6E7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 Condensed Bold"/>
              </a:rPr>
              <a:t>REFRIGERAÇÃO E AQUECIMENTO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09629B9E-2302-06AF-9DAB-B5863C6B4E1F}"/>
              </a:ext>
            </a:extLst>
          </p:cNvPr>
          <p:cNvSpPr txBox="1"/>
          <p:nvPr/>
        </p:nvSpPr>
        <p:spPr>
          <a:xfrm>
            <a:off x="372971" y="5346700"/>
            <a:ext cx="6872806" cy="4582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Aquece água ou ar de forma renovável (</a:t>
            </a:r>
            <a:r>
              <a:rPr lang="pt-BR" sz="1100" b="1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fluxo água-água</a:t>
            </a: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) conectado à rede de energia elétrica disponível, podendo substituir ou complementar sistemas convencionais de aquecimento e refrigeração.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Duplo ou quádruplo circuito de refrigeração.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Ajuste de temperatura de refrigeração </a:t>
            </a:r>
            <a:r>
              <a:rPr lang="pt-BR" sz="1100" b="1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set-point de 6°C a 25°C</a:t>
            </a: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.</a:t>
            </a:r>
            <a:endParaRPr lang="pt-BR" sz="1100" b="1" spc="3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Montserrat"/>
            </a:endParaRP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Sistemas de proteção anticongelante. 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Geração de água quente simultânea até </a:t>
            </a:r>
            <a:r>
              <a:rPr lang="pt-BR" sz="1100" b="1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60°C</a:t>
            </a: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Grande economia operacional sendo equipamento ÚNICO para refrigeração e aquecimento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Gestão de aquecimento inteligente através de CLP com IHM amigável e log de eventos integrado. 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Possui protocolo aberto via </a:t>
            </a:r>
            <a:r>
              <a:rPr lang="pt-BR" sz="1100" spc="30" dirty="0" err="1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Modbus</a:t>
            </a: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 ou </a:t>
            </a:r>
            <a:r>
              <a:rPr lang="pt-BR" sz="1100" spc="30" dirty="0" err="1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BACnet</a:t>
            </a: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 para interligação em sistemas de gestão de mercado.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Alimentação trifásica 220v / 380v – 60Hz. Tensão de comando de 24 V, de acordo com NR10.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Espelhamento da IHM no celular via rede ethernet (WIFI).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Controle externo de duas motobombas, tanto no fluxo de agua quente quanto na agua gelada, ambas na mesma IHM do equipamento.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Ventiladores de baixo nível de ruído com tecnologia alemã de menor consumo de energia elétrica e com melhor performance para trabalhar exposta ao tempo.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Tomadas externas de checagem do fluido refrigerante.</a:t>
            </a:r>
          </a:p>
          <a:p>
            <a:pPr marL="302261" lvl="1" indent="-151130">
              <a:lnSpc>
                <a:spcPts val="1960"/>
              </a:lnSpc>
              <a:buFont typeface="Arial"/>
              <a:buChar char="•"/>
            </a:pPr>
            <a:r>
              <a:rPr lang="pt-BR" sz="1100" spc="3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ontserrat"/>
              </a:rPr>
              <a:t>Produzidos 100% no Brasil</a:t>
            </a:r>
          </a:p>
        </p:txBody>
      </p:sp>
      <p:pic>
        <p:nvPicPr>
          <p:cNvPr id="22" name="Picture 21" descr="A large white machine with black containers&#10;&#10;AI-generated content may be incorrect.">
            <a:extLst>
              <a:ext uri="{FF2B5EF4-FFF2-40B4-BE49-F238E27FC236}">
                <a16:creationId xmlns:a16="http://schemas.microsoft.com/office/drawing/2014/main" id="{F82019CE-994D-C696-082A-C24F614D84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79" y="1700630"/>
            <a:ext cx="2734701" cy="3765699"/>
          </a:xfrm>
          <a:prstGeom prst="rect">
            <a:avLst/>
          </a:prstGeom>
        </p:spPr>
      </p:pic>
      <p:pic>
        <p:nvPicPr>
          <p:cNvPr id="23" name="Picture 22" descr="A machine with two large black barrels&#10;&#10;AI-generated content may be incorrect.">
            <a:extLst>
              <a:ext uri="{FF2B5EF4-FFF2-40B4-BE49-F238E27FC236}">
                <a16:creationId xmlns:a16="http://schemas.microsoft.com/office/drawing/2014/main" id="{CC5B6130-9152-2783-D301-AC0C7A5BAD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929" y="1689100"/>
            <a:ext cx="2753908" cy="3671877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FF2BED8F-6C7A-4E42-FD35-ED9F1577FAB0}"/>
              </a:ext>
            </a:extLst>
          </p:cNvPr>
          <p:cNvSpPr/>
          <p:nvPr/>
        </p:nvSpPr>
        <p:spPr>
          <a:xfrm>
            <a:off x="3617158" y="341514"/>
            <a:ext cx="3737601" cy="867435"/>
          </a:xfrm>
          <a:custGeom>
            <a:avLst/>
            <a:gdLst/>
            <a:ahLst/>
            <a:cxnLst/>
            <a:rect l="l" t="t" r="r" b="b"/>
            <a:pathLst>
              <a:path w="6376809" h="1479951">
                <a:moveTo>
                  <a:pt x="0" y="0"/>
                </a:moveTo>
                <a:lnTo>
                  <a:pt x="6376809" y="0"/>
                </a:lnTo>
                <a:lnTo>
                  <a:pt x="6376809" y="1479951"/>
                </a:lnTo>
                <a:lnTo>
                  <a:pt x="0" y="14799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B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D7A4EB-1FB3-56E9-1DC1-BDA816B9C4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" t="2930" r="6576" b="4063"/>
          <a:stretch>
            <a:fillRect/>
          </a:stretch>
        </p:blipFill>
        <p:spPr>
          <a:xfrm>
            <a:off x="2000631" y="10022293"/>
            <a:ext cx="463808" cy="4899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357D09-BDF0-C331-8B95-6C641DBC01F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0" t="5185" r="7683" b="4314"/>
          <a:stretch>
            <a:fillRect/>
          </a:stretch>
        </p:blipFill>
        <p:spPr>
          <a:xfrm>
            <a:off x="1269146" y="10022292"/>
            <a:ext cx="460922" cy="4899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83A7BF-1DF3-FC54-056B-6D57183D50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9" t="2456" r="833" b="3023"/>
          <a:stretch>
            <a:fillRect/>
          </a:stretch>
        </p:blipFill>
        <p:spPr>
          <a:xfrm>
            <a:off x="489299" y="10022292"/>
            <a:ext cx="520799" cy="4899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0247CA-CF74-75A6-BC22-B3D5BB7C1D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" b="-1260"/>
          <a:stretch>
            <a:fillRect/>
          </a:stretch>
        </p:blipFill>
        <p:spPr>
          <a:xfrm>
            <a:off x="2716665" y="10022292"/>
            <a:ext cx="516131" cy="5019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C2C34A-1E6C-1CBF-EC64-50BB02D569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" t="2930" r="6576" b="4063"/>
          <a:stretch>
            <a:fillRect/>
          </a:stretch>
        </p:blipFill>
        <p:spPr>
          <a:xfrm>
            <a:off x="1996695" y="10022293"/>
            <a:ext cx="463808" cy="489903"/>
          </a:xfrm>
          <a:prstGeom prst="rect">
            <a:avLst/>
          </a:prstGeom>
        </p:spPr>
      </p:pic>
      <p:pic>
        <p:nvPicPr>
          <p:cNvPr id="12" name="Picture 11" descr="A blue and black logo&#10;&#10;AI-generated content may be incorrect.">
            <a:extLst>
              <a:ext uri="{FF2B5EF4-FFF2-40B4-BE49-F238E27FC236}">
                <a16:creationId xmlns:a16="http://schemas.microsoft.com/office/drawing/2014/main" id="{DD0DDD21-B9F9-258C-4642-1CA3ED814F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5" t="2191" b="7738"/>
          <a:stretch>
            <a:fillRect/>
          </a:stretch>
        </p:blipFill>
        <p:spPr>
          <a:xfrm>
            <a:off x="3491699" y="9997738"/>
            <a:ext cx="517752" cy="501942"/>
          </a:xfrm>
          <a:prstGeom prst="rect">
            <a:avLst/>
          </a:prstGeom>
        </p:spPr>
      </p:pic>
      <p:pic>
        <p:nvPicPr>
          <p:cNvPr id="15" name="Picture 14" descr="A blue light bulb with leaves and a bolt in a blue frame&#10;&#10;AI-generated content may be incorrect.">
            <a:extLst>
              <a:ext uri="{FF2B5EF4-FFF2-40B4-BE49-F238E27FC236}">
                <a16:creationId xmlns:a16="http://schemas.microsoft.com/office/drawing/2014/main" id="{B6A81281-C43C-B16C-39CA-FFCE5E6FEE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" t="7382" r="9166" b="6106"/>
          <a:stretch>
            <a:fillRect/>
          </a:stretch>
        </p:blipFill>
        <p:spPr>
          <a:xfrm>
            <a:off x="4223253" y="10038397"/>
            <a:ext cx="508184" cy="489903"/>
          </a:xfrm>
          <a:prstGeom prst="rect">
            <a:avLst/>
          </a:prstGeom>
        </p:spPr>
      </p:pic>
      <p:pic>
        <p:nvPicPr>
          <p:cNvPr id="21" name="Picture 20" descr="A blue and black sign with a black background&#10;&#10;AI-generated content may be incorrect.">
            <a:extLst>
              <a:ext uri="{FF2B5EF4-FFF2-40B4-BE49-F238E27FC236}">
                <a16:creationId xmlns:a16="http://schemas.microsoft.com/office/drawing/2014/main" id="{34BF49A2-91C2-5311-819B-B07E4D392A8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0" t="8462" r="5789" b="8462"/>
          <a:stretch>
            <a:fillRect/>
          </a:stretch>
        </p:blipFill>
        <p:spPr>
          <a:xfrm>
            <a:off x="4939364" y="10022292"/>
            <a:ext cx="510112" cy="50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18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5C4BB-8259-F7C1-C118-848ED74C0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AA5CED43-D5EB-2AC4-27B2-37E2DF956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" y="5616322"/>
            <a:ext cx="7350254" cy="3859284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ECB31CF9-A8B9-F210-1941-4160CCF18203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0"/>
            <a:ext cx="7559993" cy="179994"/>
            <a:chOff x="0" y="0"/>
            <a:chExt cx="7559992" cy="17999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D5DBF66-F3CA-B6E5-D187-7828BAB5D090}"/>
                </a:ext>
              </a:extLst>
            </p:cNvPr>
            <p:cNvSpPr/>
            <p:nvPr/>
          </p:nvSpPr>
          <p:spPr>
            <a:xfrm>
              <a:off x="0" y="0"/>
              <a:ext cx="7560056" cy="179959"/>
            </a:xfrm>
            <a:custGeom>
              <a:avLst/>
              <a:gdLst/>
              <a:ahLst/>
              <a:cxnLst/>
              <a:rect l="l" t="t" r="r" b="b"/>
              <a:pathLst>
                <a:path w="7560056" h="179959">
                  <a:moveTo>
                    <a:pt x="0" y="179959"/>
                  </a:moveTo>
                  <a:lnTo>
                    <a:pt x="7560056" y="179959"/>
                  </a:lnTo>
                  <a:lnTo>
                    <a:pt x="75600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ABA8"/>
            </a:solidFill>
          </p:spPr>
          <p:txBody>
            <a:bodyPr/>
            <a:lstStyle/>
            <a:p>
              <a:endParaRPr lang="en-BR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E5FBDD47-6BB9-6795-F2EE-D052C07C12D5}"/>
              </a:ext>
            </a:extLst>
          </p:cNvPr>
          <p:cNvGrpSpPr>
            <a:grpSpLocks noChangeAspect="1"/>
          </p:cNvGrpSpPr>
          <p:nvPr/>
        </p:nvGrpSpPr>
        <p:grpSpPr>
          <a:xfrm>
            <a:off x="7458075" y="9309100"/>
            <a:ext cx="196850" cy="1079992"/>
            <a:chOff x="0" y="0"/>
            <a:chExt cx="359994" cy="107999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4673787-ABD2-873A-0865-450A639D8AAB}"/>
                </a:ext>
              </a:extLst>
            </p:cNvPr>
            <p:cNvSpPr/>
            <p:nvPr/>
          </p:nvSpPr>
          <p:spPr>
            <a:xfrm>
              <a:off x="0" y="0"/>
              <a:ext cx="360045" cy="1080008"/>
            </a:xfrm>
            <a:custGeom>
              <a:avLst/>
              <a:gdLst/>
              <a:ahLst/>
              <a:cxnLst/>
              <a:rect l="l" t="t" r="r" b="b"/>
              <a:pathLst>
                <a:path w="360045" h="1080008">
                  <a:moveTo>
                    <a:pt x="0" y="1080008"/>
                  </a:moveTo>
                  <a:lnTo>
                    <a:pt x="360045" y="1080008"/>
                  </a:lnTo>
                  <a:lnTo>
                    <a:pt x="3600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CBC8"/>
            </a:solidFill>
          </p:spPr>
          <p:txBody>
            <a:bodyPr/>
            <a:lstStyle/>
            <a:p>
              <a:endParaRPr lang="en-BR"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5328081F-C449-F59B-58E3-DA7840B6BC83}"/>
              </a:ext>
            </a:extLst>
          </p:cNvPr>
          <p:cNvSpPr/>
          <p:nvPr/>
        </p:nvSpPr>
        <p:spPr>
          <a:xfrm>
            <a:off x="5212027" y="216000"/>
            <a:ext cx="2175605" cy="504922"/>
          </a:xfrm>
          <a:custGeom>
            <a:avLst/>
            <a:gdLst/>
            <a:ahLst/>
            <a:cxnLst/>
            <a:rect l="l" t="t" r="r" b="b"/>
            <a:pathLst>
              <a:path w="2175605" h="504922">
                <a:moveTo>
                  <a:pt x="0" y="0"/>
                </a:moveTo>
                <a:lnTo>
                  <a:pt x="2175605" y="0"/>
                </a:lnTo>
                <a:lnTo>
                  <a:pt x="2175605" y="504922"/>
                </a:lnTo>
                <a:lnTo>
                  <a:pt x="0" y="5049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R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5F2CC04-E3DE-EE51-B3CB-30B8D8C7B9AB}"/>
              </a:ext>
            </a:extLst>
          </p:cNvPr>
          <p:cNvSpPr txBox="1"/>
          <p:nvPr/>
        </p:nvSpPr>
        <p:spPr>
          <a:xfrm>
            <a:off x="361316" y="383311"/>
            <a:ext cx="4407534" cy="3913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pt-BR" sz="1700" b="1" spc="57" dirty="0">
                <a:solidFill>
                  <a:srgbClr val="6D6E7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Open Sans Condensed Bold"/>
              </a:rPr>
              <a:t>Especificações Técnicas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7A9E17E-7B96-B4D9-5FDF-D6D70A0BBA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256" y="1016145"/>
            <a:ext cx="7350254" cy="4306209"/>
          </a:xfrm>
          <a:prstGeom prst="rect">
            <a:avLst/>
          </a:prstGeom>
        </p:spPr>
      </p:pic>
      <p:sp>
        <p:nvSpPr>
          <p:cNvPr id="11" name="TextBox 11">
            <a:extLst>
              <a:ext uri="{FF2B5EF4-FFF2-40B4-BE49-F238E27FC236}">
                <a16:creationId xmlns:a16="http://schemas.microsoft.com/office/drawing/2014/main" id="{E50131DC-0C1C-EFBA-66FE-06C6931E2E4B}"/>
              </a:ext>
            </a:extLst>
          </p:cNvPr>
          <p:cNvSpPr txBox="1"/>
          <p:nvPr/>
        </p:nvSpPr>
        <p:spPr>
          <a:xfrm>
            <a:off x="420618" y="9850358"/>
            <a:ext cx="6792368" cy="587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51130" lvl="1" algn="ctr">
              <a:lnSpc>
                <a:spcPts val="1960"/>
              </a:lnSpc>
            </a:pPr>
            <a:r>
              <a:rPr lang="pt-BR" sz="1100" b="1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Lato"/>
                <a:ea typeface="Lato"/>
                <a:cs typeface="Lato"/>
              </a:rPr>
              <a:t>ECOHEATING | KÖRPER</a:t>
            </a:r>
          </a:p>
          <a:p>
            <a:pPr marL="151130" lvl="1" algn="ctr"/>
            <a:r>
              <a:rPr lang="pt-BR" sz="1100" b="1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Lato"/>
                <a:ea typeface="Lato"/>
                <a:cs typeface="Lato"/>
              </a:rPr>
              <a:t>www.ecoheating-ind.com | comercial@ecoheating-ind.com | +55 11 93939-6956</a:t>
            </a:r>
            <a:br>
              <a:rPr lang="pt-BR" sz="1100" b="1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Lato"/>
                <a:ea typeface="Lato"/>
                <a:cs typeface="Lato"/>
              </a:rPr>
            </a:br>
            <a:r>
              <a:rPr lang="pt-BR" sz="1050" spc="3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Rua José </a:t>
            </a:r>
            <a:r>
              <a:rPr lang="pt-BR" sz="1050" spc="3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Capretz</a:t>
            </a:r>
            <a:r>
              <a:rPr lang="pt-BR" sz="1050" spc="3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, 301 - Condomínio Industrial </a:t>
            </a:r>
            <a:r>
              <a:rPr lang="pt-BR" sz="1050" spc="3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Fazgran</a:t>
            </a:r>
            <a:r>
              <a:rPr lang="pt-BR" sz="1050" spc="3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, Jundiaí - SP, 13213-095</a:t>
            </a:r>
            <a:endParaRPr lang="pt-BR" sz="1050">
              <a:solidFill>
                <a:schemeClr val="tx1">
                  <a:lumMod val="65000"/>
                  <a:lumOff val="35000"/>
                </a:schemeClr>
              </a:solidFill>
              <a:ea typeface="Calibri"/>
              <a:cs typeface="Calibri"/>
            </a:endParaRPr>
          </a:p>
        </p:txBody>
      </p:sp>
      <p:pic>
        <p:nvPicPr>
          <p:cNvPr id="4" name="Imagem 3" descr="Ícone&#10;&#10;O conteúdo gerado por IA pode estar incorreto.">
            <a:extLst>
              <a:ext uri="{FF2B5EF4-FFF2-40B4-BE49-F238E27FC236}">
                <a16:creationId xmlns:a16="http://schemas.microsoft.com/office/drawing/2014/main" id="{C9794F6B-F2AA-EA79-8C12-A488608FDB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650" y="10102628"/>
            <a:ext cx="185034" cy="18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42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0c5f693-054b-4d68-83fd-bcbaef7db89e">
      <Terms xmlns="http://schemas.microsoft.com/office/infopath/2007/PartnerControls"/>
    </lcf76f155ced4ddcb4097134ff3c332f>
    <TaxCatchAll xmlns="c29cfec9-fe35-4285-bd2b-741d2d14800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9CB8D6280455D4D9EAAF9B4CF1F8490" ma:contentTypeVersion="16" ma:contentTypeDescription="Criar um novo documento." ma:contentTypeScope="" ma:versionID="5cc7b5f3e30d66d363a84b487a2ab10c">
  <xsd:schema xmlns:xsd="http://www.w3.org/2001/XMLSchema" xmlns:xs="http://www.w3.org/2001/XMLSchema" xmlns:p="http://schemas.microsoft.com/office/2006/metadata/properties" xmlns:ns2="d0c5f693-054b-4d68-83fd-bcbaef7db89e" xmlns:ns3="c29cfec9-fe35-4285-bd2b-741d2d14800a" targetNamespace="http://schemas.microsoft.com/office/2006/metadata/properties" ma:root="true" ma:fieldsID="a2ff793666898e8c4963b165a68e2123" ns2:_="" ns3:_="">
    <xsd:import namespace="d0c5f693-054b-4d68-83fd-bcbaef7db89e"/>
    <xsd:import namespace="c29cfec9-fe35-4285-bd2b-741d2d1480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c5f693-054b-4d68-83fd-bcbaef7db8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Etiquetas de Imagem" ma:readOnly="false" ma:fieldId="{5cf76f15-5ced-4ddc-b409-7134ff3c332f}" ma:taxonomyMulti="true" ma:sspId="27913c3c-7387-4f88-a514-3f8fe099fc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cfec9-fe35-4285-bd2b-741d2d14800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fae415-92f8-46e0-aee7-f6d7676c8422}" ma:internalName="TaxCatchAll" ma:showField="CatchAllData" ma:web="c29cfec9-fe35-4285-bd2b-741d2d1480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154E9C-3E39-4DE8-A088-6B0453E9710B}">
  <ds:schemaRefs>
    <ds:schemaRef ds:uri="d0c5f693-054b-4d68-83fd-bcbaef7db89e"/>
    <ds:schemaRef ds:uri="http://schemas.microsoft.com/office/2006/metadata/properties"/>
    <ds:schemaRef ds:uri="http://purl.org/dc/elements/1.1/"/>
    <ds:schemaRef ds:uri="c29cfec9-fe35-4285-bd2b-741d2d14800a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00A447E-C191-4817-BCFE-7819C4B882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c5f693-054b-4d68-83fd-bcbaef7db89e"/>
    <ds:schemaRef ds:uri="c29cfec9-fe35-4285-bd2b-741d2d1480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C2F464F-2593-44B3-AFF0-EBC2D5F2C9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1732</TotalTime>
  <Words>873</Words>
  <Application>Microsoft Office PowerPoint</Application>
  <PresentationFormat>Personalizar</PresentationFormat>
  <Paragraphs>67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Calibri</vt:lpstr>
      <vt:lpstr>Lato</vt:lpstr>
      <vt:lpstr>Arial</vt:lpstr>
      <vt:lpstr>Verdana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Catalogo novo - PRONTO</dc:title>
  <cp:lastModifiedBy>Roberto Heating | CONFORTO</cp:lastModifiedBy>
  <cp:revision>134</cp:revision>
  <cp:lastPrinted>2025-09-09T18:02:46Z</cp:lastPrinted>
  <dcterms:created xsi:type="dcterms:W3CDTF">2006-08-16T00:00:00Z</dcterms:created>
  <dcterms:modified xsi:type="dcterms:W3CDTF">2025-09-12T15:07:22Z</dcterms:modified>
  <dc:identifier>DAGsB523mOg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0x01010019CB8D6280455D4D9EAAF9B4CF1F8490</vt:lpwstr>
  </property>
  <property fmtid="{D5CDD505-2E9C-101B-9397-08002B2CF9AE}" pid="3" name="MediaServiceImageTags">
    <vt:lpwstr/>
  </property>
</Properties>
</file>